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8" r:id="rId2"/>
    <p:sldId id="257" r:id="rId3"/>
    <p:sldId id="259" r:id="rId4"/>
    <p:sldId id="260" r:id="rId5"/>
  </p:sldIdLst>
  <p:sldSz cx="7772400" cy="10058400"/>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nne Schmidt" initials="LS" lastIdx="1" clrIdx="0">
    <p:extLst/>
  </p:cmAuthor>
  <p:cmAuthor id="2" name="Lisanne Schmidt" initials="LS [2]" lastIdx="1" clrIdx="1">
    <p:extLst/>
  </p:cmAuthor>
  <p:cmAuthor id="3" name="Lisanne Schmidt" initials="LS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B4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42"/>
    <p:restoredTop sz="94676"/>
  </p:normalViewPr>
  <p:slideViewPr>
    <p:cSldViewPr snapToGrid="0" snapToObjects="1">
      <p:cViewPr varScale="1">
        <p:scale>
          <a:sx n="53" d="100"/>
          <a:sy n="53" d="100"/>
        </p:scale>
        <p:origin x="176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0"/>
        <c:ser>
          <c:idx val="0"/>
          <c:order val="0"/>
          <c:tx>
            <c:strRef>
              <c:f>Sheet1!$B$1</c:f>
              <c:strCache>
                <c:ptCount val="1"/>
                <c:pt idx="0">
                  <c:v>Sales</c:v>
                </c:pt>
              </c:strCache>
            </c:strRef>
          </c:tx>
          <c:spPr>
            <a:noFill/>
            <a:ln w="25400">
              <a:solidFill>
                <a:schemeClr val="tx1"/>
              </a:solidFill>
            </a:ln>
            <a:effectLst/>
          </c:spPr>
          <c:cat>
            <c:strRef>
              <c:f>Sheet1!$A$2:$A$7</c:f>
              <c:strCache>
                <c:ptCount val="6"/>
                <c:pt idx="0">
                  <c:v>Cornell Notes</c:v>
                </c:pt>
                <c:pt idx="1">
                  <c:v>Tutorial Request Forms (TRFs)</c:v>
                </c:pt>
                <c:pt idx="2">
                  <c:v>Binder Checks</c:v>
                </c:pt>
                <c:pt idx="3">
                  <c:v>Participation</c:v>
                </c:pt>
                <c:pt idx="4">
                  <c:v>Class Work/Quick Writes</c:v>
                </c:pt>
                <c:pt idx="5">
                  <c:v>Quizzes</c:v>
                </c:pt>
              </c:strCache>
            </c:strRef>
          </c:cat>
          <c:val>
            <c:numRef>
              <c:f>Sheet1!$B$2:$B$7</c:f>
              <c:numCache>
                <c:formatCode>General</c:formatCode>
                <c:ptCount val="6"/>
                <c:pt idx="0">
                  <c:v>20</c:v>
                </c:pt>
                <c:pt idx="1">
                  <c:v>30</c:v>
                </c:pt>
                <c:pt idx="2">
                  <c:v>15</c:v>
                </c:pt>
                <c:pt idx="3">
                  <c:v>5</c:v>
                </c:pt>
                <c:pt idx="4">
                  <c:v>10</c:v>
                </c:pt>
                <c:pt idx="5">
                  <c:v>20</c:v>
                </c:pt>
              </c:numCache>
            </c:numRef>
          </c:val>
          <c:extLst>
            <c:ext xmlns:c16="http://schemas.microsoft.com/office/drawing/2014/chart" uri="{C3380CC4-5D6E-409C-BE32-E72D297353CC}">
              <c16:uniqueId val="{00000000-ABE3-45FF-AEE9-2FD0BA49EC5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dirty="0">
                <a:solidFill>
                  <a:schemeClr val="tx1"/>
                </a:solidFill>
                <a:latin typeface="Another shabby" panose="02000503000000020003" pitchFamily="2" charset="0"/>
              </a:rPr>
              <a:t>Weekly</a:t>
            </a:r>
            <a:r>
              <a:rPr lang="en-US" sz="2400" baseline="0" dirty="0">
                <a:solidFill>
                  <a:schemeClr val="tx1"/>
                </a:solidFill>
                <a:latin typeface="Another shabby" panose="02000503000000020003" pitchFamily="2" charset="0"/>
              </a:rPr>
              <a:t> Schedule</a:t>
            </a:r>
            <a:endParaRPr lang="en-US" sz="2400" dirty="0">
              <a:solidFill>
                <a:schemeClr val="tx1"/>
              </a:solidFill>
              <a:latin typeface="Another shabby" panose="02000503000000020003" pitchFamily="2" charset="0"/>
            </a:endParaRPr>
          </a:p>
        </c:rich>
      </c:tx>
      <c:layout>
        <c:manualLayout>
          <c:xMode val="edge"/>
          <c:yMode val="edge"/>
          <c:x val="0.33508078115293638"/>
          <c:y val="7.9548566743472174E-2"/>
        </c:manualLayout>
      </c:layout>
      <c:overlay val="0"/>
      <c:spPr>
        <a:noFill/>
        <a:ln>
          <a:noFill/>
        </a:ln>
        <a:effectLst/>
      </c:spPr>
    </c:title>
    <c:autoTitleDeleted val="0"/>
    <c:plotArea>
      <c:layout/>
      <c:pieChart>
        <c:varyColors val="0"/>
        <c:ser>
          <c:idx val="0"/>
          <c:order val="0"/>
          <c:tx>
            <c:strRef>
              <c:f>Sheet1!$B$1</c:f>
              <c:strCache>
                <c:ptCount val="1"/>
                <c:pt idx="0">
                  <c:v>Sales</c:v>
                </c:pt>
              </c:strCache>
            </c:strRef>
          </c:tx>
          <c:spPr>
            <a:noFill/>
            <a:ln w="25400">
              <a:solidFill>
                <a:schemeClr val="tx1"/>
              </a:solidFill>
            </a:ln>
            <a:effectLst/>
          </c:spPr>
          <c:dLbls>
            <c:dLbl>
              <c:idx val="0"/>
              <c:layout>
                <c:manualLayout>
                  <c:x val="-0.11585790009199801"/>
                  <c:y val="0.20636945784293143"/>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r>
                      <a:rPr lang="en-US" sz="1800" b="1" dirty="0"/>
                      <a:t>Tuesday</a:t>
                    </a:r>
                  </a:p>
                </c:rich>
              </c:tx>
              <c:spPr>
                <a:noFill/>
                <a:ln>
                  <a:noFill/>
                </a:ln>
                <a:effectLst/>
              </c:spPr>
              <c:dLblPos val="bestFit"/>
              <c:showLegendKey val="0"/>
              <c:showVal val="1"/>
              <c:showCatName val="0"/>
              <c:showSerName val="0"/>
              <c:showPercent val="0"/>
              <c:showBubbleSize val="0"/>
              <c:extLst>
                <c:ext xmlns:c15="http://schemas.microsoft.com/office/drawing/2012/chart" uri="{CE6537A1-D6FC-4f65-9D91-7224C49458BB}">
                  <c15:layout>
                    <c:manualLayout>
                      <c:w val="0.13600857203051467"/>
                      <c:h val="0.16625650449385684"/>
                    </c:manualLayout>
                  </c15:layout>
                </c:ext>
                <c:ext xmlns:c16="http://schemas.microsoft.com/office/drawing/2014/chart" uri="{C3380CC4-5D6E-409C-BE32-E72D297353CC}">
                  <c16:uniqueId val="{00000004-6EA5-49A9-B5FD-C1E8BCF65C2A}"/>
                </c:ext>
              </c:extLst>
            </c:dLbl>
            <c:dLbl>
              <c:idx val="1"/>
              <c:layout>
                <c:manualLayout>
                  <c:x val="-0.2083392845484788"/>
                  <c:y val="-0.10210964613307139"/>
                </c:manualLayout>
              </c:layout>
              <c:tx>
                <c:rich>
                  <a:bodyPr rot="0" spcFirstLastPara="1" vertOverflow="ellipsis" vert="horz" wrap="square" lIns="38100" tIns="19050" rIns="38100" bIns="19050" anchor="ctr" anchorCtr="1">
                    <a:noAutofit/>
                  </a:bodyPr>
                  <a:lstStyle/>
                  <a:p>
                    <a:pPr>
                      <a:defRPr sz="1800" b="1" i="0" u="none" strike="noStrike" kern="1200" baseline="0">
                        <a:solidFill>
                          <a:schemeClr val="tx1">
                            <a:lumMod val="75000"/>
                            <a:lumOff val="25000"/>
                          </a:schemeClr>
                        </a:solidFill>
                        <a:latin typeface="+mn-lt"/>
                        <a:ea typeface="+mn-ea"/>
                        <a:cs typeface="+mn-cs"/>
                      </a:defRPr>
                    </a:pPr>
                    <a:r>
                      <a:rPr lang="en-US" sz="1800" b="1" dirty="0"/>
                      <a:t>Thursday</a:t>
                    </a:r>
                  </a:p>
                </c:rich>
              </c:tx>
              <c:spPr>
                <a:noFill/>
                <a:ln>
                  <a:noFill/>
                </a:ln>
                <a:effectLst/>
              </c:spPr>
              <c:dLblPos val="bestFit"/>
              <c:showLegendKey val="0"/>
              <c:showVal val="1"/>
              <c:showCatName val="0"/>
              <c:showSerName val="0"/>
              <c:showPercent val="0"/>
              <c:showBubbleSize val="0"/>
              <c:extLst>
                <c:ext xmlns:c15="http://schemas.microsoft.com/office/drawing/2012/chart" uri="{CE6537A1-D6FC-4f65-9D91-7224C49458BB}">
                  <c15:layout>
                    <c:manualLayout>
                      <c:w val="0.19591172188396513"/>
                      <c:h val="0.16055095212053194"/>
                    </c:manualLayout>
                  </c15:layout>
                </c:ext>
                <c:ext xmlns:c16="http://schemas.microsoft.com/office/drawing/2014/chart" uri="{C3380CC4-5D6E-409C-BE32-E72D297353CC}">
                  <c16:uniqueId val="{00000006-6EA5-49A9-B5FD-C1E8BCF65C2A}"/>
                </c:ext>
              </c:extLst>
            </c:dLbl>
            <c:dLbl>
              <c:idx val="2"/>
              <c:layout>
                <c:manualLayout>
                  <c:x val="-3.9757680773684287E-3"/>
                  <c:y val="-0.17102920250995923"/>
                </c:manualLayout>
              </c:layout>
              <c:tx>
                <c:rich>
                  <a:bodyPr rot="0" spcFirstLastPara="1" vertOverflow="ellipsis" vert="horz" wrap="square" lIns="38100" tIns="19050" rIns="38100" bIns="19050" anchor="ctr" anchorCtr="1">
                    <a:noAutofit/>
                  </a:bodyPr>
                  <a:lstStyle/>
                  <a:p>
                    <a:pPr>
                      <a:defRPr sz="1800" b="1" i="0" u="none" strike="noStrike" kern="1200" baseline="0">
                        <a:solidFill>
                          <a:schemeClr val="tx1">
                            <a:lumMod val="75000"/>
                            <a:lumOff val="25000"/>
                          </a:schemeClr>
                        </a:solidFill>
                        <a:latin typeface="+mn-lt"/>
                        <a:ea typeface="+mn-ea"/>
                        <a:cs typeface="+mn-cs"/>
                      </a:defRPr>
                    </a:pPr>
                    <a:r>
                      <a:rPr lang="en-US" sz="1800" b="1" dirty="0"/>
                      <a:t>Friday</a:t>
                    </a:r>
                  </a:p>
                </c:rich>
              </c:tx>
              <c:spPr>
                <a:noFill/>
                <a:ln>
                  <a:noFill/>
                </a:ln>
                <a:effectLst/>
              </c:spPr>
              <c:dLblPos val="bestFit"/>
              <c:showLegendKey val="0"/>
              <c:showVal val="1"/>
              <c:showCatName val="0"/>
              <c:showSerName val="0"/>
              <c:showPercent val="0"/>
              <c:showBubbleSize val="0"/>
              <c:extLst>
                <c:ext xmlns:c15="http://schemas.microsoft.com/office/drawing/2012/chart" uri="{CE6537A1-D6FC-4f65-9D91-7224C49458BB}">
                  <c15:layout>
                    <c:manualLayout>
                      <c:w val="0.10177561452889039"/>
                      <c:h val="8.9231547453970689E-2"/>
                    </c:manualLayout>
                  </c15:layout>
                </c:ext>
                <c:ext xmlns:c16="http://schemas.microsoft.com/office/drawing/2014/chart" uri="{C3380CC4-5D6E-409C-BE32-E72D297353CC}">
                  <c16:uniqueId val="{00000002-6EA5-49A9-B5FD-C1E8BCF65C2A}"/>
                </c:ext>
              </c:extLst>
            </c:dLbl>
            <c:dLbl>
              <c:idx val="3"/>
              <c:layout>
                <c:manualLayout>
                  <c:x val="0.18646190495332113"/>
                  <c:y val="-9.5268858172443502E-2"/>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r>
                      <a:rPr lang="en-US" sz="1800" b="1" dirty="0"/>
                      <a:t>Wednesday</a:t>
                    </a:r>
                  </a:p>
                </c:rich>
              </c:tx>
              <c:spPr>
                <a:noFill/>
                <a:ln>
                  <a:noFill/>
                </a:ln>
                <a:effectLst/>
              </c:spPr>
              <c:dLblPos val="bestFit"/>
              <c:showLegendKey val="0"/>
              <c:showVal val="1"/>
              <c:showCatName val="0"/>
              <c:showSerName val="0"/>
              <c:showPercent val="0"/>
              <c:showBubbleSize val="0"/>
              <c:extLst>
                <c:ext xmlns:c15="http://schemas.microsoft.com/office/drawing/2012/chart" uri="{CE6537A1-D6FC-4f65-9D91-7224C49458BB}">
                  <c15:layout>
                    <c:manualLayout>
                      <c:w val="0.18284128543966438"/>
                      <c:h val="0.11863708660879903"/>
                    </c:manualLayout>
                  </c15:layout>
                </c:ext>
                <c:ext xmlns:c16="http://schemas.microsoft.com/office/drawing/2014/chart" uri="{C3380CC4-5D6E-409C-BE32-E72D297353CC}">
                  <c16:uniqueId val="{00000005-6EA5-49A9-B5FD-C1E8BCF65C2A}"/>
                </c:ext>
              </c:extLst>
            </c:dLbl>
            <c:dLbl>
              <c:idx val="4"/>
              <c:tx>
                <c:rich>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r>
                      <a:rPr lang="en-US" sz="1800" b="1" dirty="0"/>
                      <a:t>Monday</a:t>
                    </a:r>
                  </a:p>
                </c:rich>
              </c:tx>
              <c:spPr>
                <a:noFill/>
                <a:ln>
                  <a:noFill/>
                </a:ln>
                <a:effectLst/>
              </c:spPr>
              <c:dLblPos val="bestFit"/>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6EA5-49A9-B5FD-C1E8BCF65C2A}"/>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Summative Assessment</c:v>
                </c:pt>
                <c:pt idx="1">
                  <c:v>Formative Assessment</c:v>
                </c:pt>
                <c:pt idx="2">
                  <c:v>Homework</c:v>
                </c:pt>
                <c:pt idx="3">
                  <c:v>21st Century Learning Skills</c:v>
                </c:pt>
                <c:pt idx="4">
                  <c:v>Class Work</c:v>
                </c:pt>
              </c:strCache>
            </c:strRef>
          </c:cat>
          <c:val>
            <c:numRef>
              <c:f>Sheet1!$B$2:$B$6</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0-6EA5-49A9-B5FD-C1E8BCF65C2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70098"/>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008705" y="0"/>
            <a:ext cx="3066733" cy="470098"/>
          </a:xfrm>
          <a:prstGeom prst="rect">
            <a:avLst/>
          </a:prstGeom>
        </p:spPr>
        <p:txBody>
          <a:bodyPr vert="horz" lIns="93973" tIns="46986" rIns="93973" bIns="46986" rtlCol="0"/>
          <a:lstStyle>
            <a:lvl1pPr algn="r">
              <a:defRPr sz="1200"/>
            </a:lvl1pPr>
          </a:lstStyle>
          <a:p>
            <a:fld id="{D1B14BEB-64A2-C447-AF05-86CF0A3A46E4}" type="datetimeFigureOut">
              <a:rPr lang="en-US" smtClean="0"/>
              <a:t>8/1/2018</a:t>
            </a:fld>
            <a:endParaRPr lang="en-US"/>
          </a:p>
        </p:txBody>
      </p:sp>
      <p:sp>
        <p:nvSpPr>
          <p:cNvPr id="4" name="Slide Image Placeholder 3"/>
          <p:cNvSpPr>
            <a:spLocks noGrp="1" noRot="1" noChangeAspect="1"/>
          </p:cNvSpPr>
          <p:nvPr>
            <p:ph type="sldImg" idx="2"/>
          </p:nvPr>
        </p:nvSpPr>
        <p:spPr>
          <a:xfrm>
            <a:off x="2316163" y="1171575"/>
            <a:ext cx="2444750" cy="3162300"/>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07708" y="4509036"/>
            <a:ext cx="5661660" cy="3689211"/>
          </a:xfrm>
          <a:prstGeom prst="rect">
            <a:avLst/>
          </a:prstGeom>
        </p:spPr>
        <p:txBody>
          <a:bodyPr vert="horz" lIns="93973" tIns="46986" rIns="93973" bIns="469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328"/>
            <a:ext cx="3066733" cy="470097"/>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70097"/>
          </a:xfrm>
          <a:prstGeom prst="rect">
            <a:avLst/>
          </a:prstGeom>
        </p:spPr>
        <p:txBody>
          <a:bodyPr vert="horz" lIns="93973" tIns="46986" rIns="93973" bIns="46986" rtlCol="0" anchor="b"/>
          <a:lstStyle>
            <a:lvl1pPr algn="r">
              <a:defRPr sz="1200"/>
            </a:lvl1pPr>
          </a:lstStyle>
          <a:p>
            <a:fld id="{46537AF8-19B7-FF43-9A4C-D47CA11D13BA}" type="slidenum">
              <a:rPr lang="en-US" smtClean="0"/>
              <a:t>‹#›</a:t>
            </a:fld>
            <a:endParaRPr lang="en-US"/>
          </a:p>
        </p:txBody>
      </p:sp>
    </p:spTree>
    <p:extLst>
      <p:ext uri="{BB962C8B-B14F-4D97-AF65-F5344CB8AC3E}">
        <p14:creationId xmlns:p14="http://schemas.microsoft.com/office/powerpoint/2010/main" val="1861308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E7C082-FECA-654A-BECC-3A654602D2A0}"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B6E87-87DD-8341-A36D-D8A4F743F4A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E7C082-FECA-654A-BECC-3A654602D2A0}"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B6E87-87DD-8341-A36D-D8A4F743F4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E7C082-FECA-654A-BECC-3A654602D2A0}"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B6E87-87DD-8341-A36D-D8A4F743F4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E7C082-FECA-654A-BECC-3A654602D2A0}"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B6E87-87DD-8341-A36D-D8A4F743F4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E7C082-FECA-654A-BECC-3A654602D2A0}"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B6E87-87DD-8341-A36D-D8A4F743F4A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E7C082-FECA-654A-BECC-3A654602D2A0}" type="datetimeFigureOut">
              <a:rPr lang="en-US" smtClean="0"/>
              <a:t>8/1/2018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B6E87-87DD-8341-A36D-D8A4F743F4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E7C082-FECA-654A-BECC-3A654602D2A0}" type="datetimeFigureOut">
              <a:rPr lang="en-US" smtClean="0"/>
              <a:t>8/1/2018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8B6E87-87DD-8341-A36D-D8A4F743F4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E7C082-FECA-654A-BECC-3A654602D2A0}" type="datetimeFigureOut">
              <a:rPr lang="en-US" smtClean="0"/>
              <a:t>8/1/2018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8B6E87-87DD-8341-A36D-D8A4F743F4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7C082-FECA-654A-BECC-3A654602D2A0}" type="datetimeFigureOut">
              <a:rPr lang="en-US" smtClean="0"/>
              <a:t>8/1/2018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8B6E87-87DD-8341-A36D-D8A4F743F4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9E7C082-FECA-654A-BECC-3A654602D2A0}" type="datetimeFigureOut">
              <a:rPr lang="en-US" smtClean="0"/>
              <a:t>8/1/2018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B6E87-87DD-8341-A36D-D8A4F743F4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9E7C082-FECA-654A-BECC-3A654602D2A0}" type="datetimeFigureOut">
              <a:rPr lang="en-US" smtClean="0"/>
              <a:t>8/1/2018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B6E87-87DD-8341-A36D-D8A4F743F4A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9E7C082-FECA-654A-BECC-3A654602D2A0}" type="datetimeFigureOut">
              <a:rPr lang="en-US" smtClean="0"/>
              <a:t>8/1/2018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A8B6E87-87DD-8341-A36D-D8A4F743F4A8}" type="slidenum">
              <a:rPr lang="en-US" smtClean="0"/>
              <a:t>‹#›</a:t>
            </a:fld>
            <a:endParaRPr lang="en-US"/>
          </a:p>
        </p:txBody>
      </p:sp>
    </p:spTree>
    <p:extLst>
      <p:ext uri="{BB962C8B-B14F-4D97-AF65-F5344CB8AC3E}">
        <p14:creationId xmlns:p14="http://schemas.microsoft.com/office/powerpoint/2010/main" val="1416285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4622800" y="5215467"/>
            <a:ext cx="2941803" cy="465666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403601" y="3719067"/>
            <a:ext cx="4127951" cy="106301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1" y="4182256"/>
            <a:ext cx="4910667" cy="4856813"/>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0" name="Chart 59"/>
          <p:cNvGraphicFramePr/>
          <p:nvPr>
            <p:extLst>
              <p:ext uri="{D42A27DB-BD31-4B8C-83A1-F6EECF244321}">
                <p14:modId xmlns:p14="http://schemas.microsoft.com/office/powerpoint/2010/main" val="655358728"/>
              </p:ext>
            </p:extLst>
          </p:nvPr>
        </p:nvGraphicFramePr>
        <p:xfrm>
          <a:off x="-1042522" y="4295724"/>
          <a:ext cx="7015374" cy="4629876"/>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52400" y="423333"/>
            <a:ext cx="7379151" cy="940432"/>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03802" y="112299"/>
            <a:ext cx="4813629" cy="1034948"/>
          </a:xfrm>
          <a:solidFill>
            <a:schemeClr val="bg1"/>
          </a:solidFill>
        </p:spPr>
        <p:txBody>
          <a:bodyPr>
            <a:normAutofit fontScale="90000"/>
          </a:bodyPr>
          <a:lstStyle/>
          <a:p>
            <a:r>
              <a:rPr lang="en-US" sz="7200" dirty="0">
                <a:latin typeface="Another shabby" panose="02000503000000020003" pitchFamily="2" charset="0"/>
                <a:ea typeface="AGTacoTuesday Medium" charset="0"/>
                <a:cs typeface="AGTacoTuesday Medium" charset="0"/>
              </a:rPr>
              <a:t>Syllabus</a:t>
            </a:r>
          </a:p>
        </p:txBody>
      </p:sp>
      <p:sp>
        <p:nvSpPr>
          <p:cNvPr id="4" name="TextBox 3"/>
          <p:cNvSpPr txBox="1"/>
          <p:nvPr/>
        </p:nvSpPr>
        <p:spPr>
          <a:xfrm>
            <a:off x="4160891" y="1001840"/>
            <a:ext cx="2814552" cy="523220"/>
          </a:xfrm>
          <a:prstGeom prst="rect">
            <a:avLst/>
          </a:prstGeom>
          <a:solidFill>
            <a:schemeClr val="bg1"/>
          </a:solidFill>
        </p:spPr>
        <p:txBody>
          <a:bodyPr wrap="none" rtlCol="0">
            <a:spAutoFit/>
          </a:bodyPr>
          <a:lstStyle/>
          <a:p>
            <a:pPr algn="ctr"/>
            <a:r>
              <a:rPr lang="en-US" sz="2800" b="1" dirty="0">
                <a:latin typeface="Calibri" panose="020F0502020204030204" pitchFamily="34" charset="0"/>
                <a:ea typeface="Babbling1 Medium" charset="0"/>
                <a:cs typeface="Calibri" panose="020F0502020204030204" pitchFamily="34" charset="0"/>
              </a:rPr>
              <a:t>AVID 7</a:t>
            </a:r>
            <a:r>
              <a:rPr lang="en-US" sz="2800" b="1" baseline="30000" dirty="0">
                <a:latin typeface="Calibri" panose="020F0502020204030204" pitchFamily="34" charset="0"/>
                <a:ea typeface="Babbling1 Medium" charset="0"/>
                <a:cs typeface="Calibri" panose="020F0502020204030204" pitchFamily="34" charset="0"/>
              </a:rPr>
              <a:t>th/</a:t>
            </a:r>
            <a:r>
              <a:rPr lang="en-US" sz="2800" b="1" dirty="0">
                <a:latin typeface="Calibri" panose="020F0502020204030204" pitchFamily="34" charset="0"/>
                <a:ea typeface="Babbling1 Medium" charset="0"/>
                <a:cs typeface="Calibri" panose="020F0502020204030204" pitchFamily="34" charset="0"/>
              </a:rPr>
              <a:t>8</a:t>
            </a:r>
            <a:r>
              <a:rPr lang="en-US" sz="2800" b="1" baseline="30000" dirty="0">
                <a:latin typeface="Calibri" panose="020F0502020204030204" pitchFamily="34" charset="0"/>
                <a:ea typeface="Babbling1 Medium" charset="0"/>
                <a:cs typeface="Calibri" panose="020F0502020204030204" pitchFamily="34" charset="0"/>
              </a:rPr>
              <a:t>th</a:t>
            </a:r>
            <a:r>
              <a:rPr lang="en-US" sz="2800" b="1" dirty="0">
                <a:latin typeface="Calibri" panose="020F0502020204030204" pitchFamily="34" charset="0"/>
                <a:ea typeface="Babbling1 Medium" charset="0"/>
                <a:cs typeface="Calibri" panose="020F0502020204030204" pitchFamily="34" charset="0"/>
              </a:rPr>
              <a:t> grade</a:t>
            </a:r>
          </a:p>
        </p:txBody>
      </p:sp>
      <p:sp>
        <p:nvSpPr>
          <p:cNvPr id="5" name="TextBox 4"/>
          <p:cNvSpPr txBox="1"/>
          <p:nvPr/>
        </p:nvSpPr>
        <p:spPr>
          <a:xfrm>
            <a:off x="3813688" y="3770436"/>
            <a:ext cx="3763959" cy="830997"/>
          </a:xfrm>
          <a:prstGeom prst="rect">
            <a:avLst/>
          </a:prstGeom>
          <a:noFill/>
        </p:spPr>
        <p:txBody>
          <a:bodyPr wrap="square" rtlCol="0">
            <a:spAutoFit/>
          </a:bodyPr>
          <a:lstStyle/>
          <a:p>
            <a:r>
              <a:rPr lang="en-US" sz="2400" dirty="0">
                <a:ea typeface="AGTacoTuesday Medium" charset="0"/>
                <a:cs typeface="AGTacoTuesday Medium" charset="0"/>
              </a:rPr>
              <a:t>   Sarah.Elias@tusd1.org</a:t>
            </a:r>
          </a:p>
          <a:p>
            <a:r>
              <a:rPr lang="en-US" sz="2400" dirty="0">
                <a:ea typeface="AGTacoTuesday Medium" charset="0"/>
                <a:cs typeface="AGTacoTuesday Medium" charset="0"/>
              </a:rPr>
              <a:t>520.232.6949 / Room A208</a:t>
            </a:r>
          </a:p>
        </p:txBody>
      </p:sp>
      <p:sp>
        <p:nvSpPr>
          <p:cNvPr id="7" name="Rectangle 6"/>
          <p:cNvSpPr/>
          <p:nvPr/>
        </p:nvSpPr>
        <p:spPr>
          <a:xfrm>
            <a:off x="152400" y="1913467"/>
            <a:ext cx="3081867" cy="240312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03136" y="1504030"/>
            <a:ext cx="2150049" cy="861774"/>
          </a:xfrm>
          <a:prstGeom prst="rect">
            <a:avLst/>
          </a:prstGeom>
          <a:solidFill>
            <a:schemeClr val="bg1"/>
          </a:solidFill>
        </p:spPr>
        <p:txBody>
          <a:bodyPr wrap="square" rtlCol="0">
            <a:spAutoFit/>
          </a:bodyPr>
          <a:lstStyle/>
          <a:p>
            <a:pPr algn="ctr"/>
            <a:r>
              <a:rPr lang="en-US" sz="2500" dirty="0">
                <a:latin typeface="Another shabby" panose="02000503000000020003" pitchFamily="2" charset="0"/>
                <a:ea typeface="AGTacoTuesday Medium" charset="0"/>
                <a:cs typeface="AGTacoTuesday Medium" charset="0"/>
              </a:rPr>
              <a:t>Supplies provided</a:t>
            </a:r>
          </a:p>
        </p:txBody>
      </p:sp>
      <p:sp>
        <p:nvSpPr>
          <p:cNvPr id="9" name="TextBox 8"/>
          <p:cNvSpPr txBox="1"/>
          <p:nvPr/>
        </p:nvSpPr>
        <p:spPr>
          <a:xfrm>
            <a:off x="319754" y="2487336"/>
            <a:ext cx="2794997" cy="1754326"/>
          </a:xfrm>
          <a:prstGeom prst="rect">
            <a:avLst/>
          </a:prstGeom>
          <a:noFill/>
        </p:spPr>
        <p:txBody>
          <a:bodyPr wrap="square" rtlCol="0">
            <a:spAutoFit/>
          </a:bodyPr>
          <a:lstStyle/>
          <a:p>
            <a:pPr marL="457200" indent="-457200">
              <a:buFont typeface="Wingdings" charset="2"/>
              <a:buChar char="q"/>
            </a:pPr>
            <a:r>
              <a:rPr lang="en-US" dirty="0">
                <a:latin typeface="Calibri" panose="020F0502020204030204" pitchFamily="34" charset="0"/>
                <a:ea typeface="AGTacoTuesday Medium" charset="0"/>
                <a:cs typeface="Calibri" panose="020F0502020204030204" pitchFamily="34" charset="0"/>
              </a:rPr>
              <a:t>2 inch binder</a:t>
            </a:r>
          </a:p>
          <a:p>
            <a:pPr marL="457200" indent="-457200">
              <a:buFont typeface="Wingdings" charset="2"/>
              <a:buChar char="q"/>
            </a:pPr>
            <a:r>
              <a:rPr lang="en-US" dirty="0">
                <a:latin typeface="Calibri" panose="020F0502020204030204" pitchFamily="34" charset="0"/>
                <a:ea typeface="AGTacoTuesday Medium" charset="0"/>
                <a:cs typeface="Calibri" panose="020F0502020204030204" pitchFamily="34" charset="0"/>
              </a:rPr>
              <a:t>15 divider tabs</a:t>
            </a:r>
          </a:p>
          <a:p>
            <a:pPr marL="457200" indent="-457200">
              <a:buFont typeface="Wingdings" charset="2"/>
              <a:buChar char="q"/>
            </a:pPr>
            <a:r>
              <a:rPr lang="en-US" dirty="0">
                <a:latin typeface="Calibri" panose="020F0502020204030204" pitchFamily="34" charset="0"/>
                <a:ea typeface="AGTacoTuesday Medium" charset="0"/>
                <a:cs typeface="Calibri" panose="020F0502020204030204" pitchFamily="34" charset="0"/>
              </a:rPr>
              <a:t>2 highlighters</a:t>
            </a:r>
          </a:p>
          <a:p>
            <a:pPr marL="457200" indent="-457200">
              <a:buFont typeface="Wingdings" charset="2"/>
              <a:buChar char="q"/>
            </a:pPr>
            <a:r>
              <a:rPr lang="en-US" dirty="0">
                <a:latin typeface="Calibri" panose="020F0502020204030204" pitchFamily="34" charset="0"/>
                <a:ea typeface="AGTacoTuesday Medium" charset="0"/>
                <a:cs typeface="Calibri" panose="020F0502020204030204" pitchFamily="34" charset="0"/>
              </a:rPr>
              <a:t>Pencil pouch</a:t>
            </a:r>
          </a:p>
          <a:p>
            <a:pPr marL="457200" indent="-457200">
              <a:buFont typeface="Wingdings" charset="2"/>
              <a:buChar char="q"/>
            </a:pPr>
            <a:r>
              <a:rPr lang="en-US" dirty="0">
                <a:latin typeface="Calibri" panose="020F0502020204030204" pitchFamily="34" charset="0"/>
                <a:ea typeface="AGTacoTuesday Medium" charset="0"/>
                <a:cs typeface="Calibri" panose="020F0502020204030204" pitchFamily="34" charset="0"/>
              </a:rPr>
              <a:t>Planner</a:t>
            </a:r>
          </a:p>
          <a:p>
            <a:pPr marL="457200" indent="-457200">
              <a:buFont typeface="Wingdings" charset="2"/>
              <a:buChar char="q"/>
            </a:pPr>
            <a:r>
              <a:rPr lang="en-US" dirty="0">
                <a:latin typeface="Calibri" panose="020F0502020204030204" pitchFamily="34" charset="0"/>
                <a:ea typeface="AGTacoTuesday Medium" charset="0"/>
                <a:cs typeface="Calibri" panose="020F0502020204030204" pitchFamily="34" charset="0"/>
              </a:rPr>
              <a:t>Pack of lined paper</a:t>
            </a:r>
          </a:p>
        </p:txBody>
      </p:sp>
      <p:sp>
        <p:nvSpPr>
          <p:cNvPr id="10" name="Rectangle 9"/>
          <p:cNvSpPr/>
          <p:nvPr/>
        </p:nvSpPr>
        <p:spPr>
          <a:xfrm>
            <a:off x="3403600" y="1913467"/>
            <a:ext cx="4127951" cy="159843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5332055" y="4576517"/>
            <a:ext cx="2245592" cy="553998"/>
          </a:xfrm>
          <a:prstGeom prst="rect">
            <a:avLst/>
          </a:prstGeom>
          <a:solidFill>
            <a:schemeClr val="bg1"/>
          </a:solidFill>
        </p:spPr>
        <p:txBody>
          <a:bodyPr wrap="square" rtlCol="0">
            <a:spAutoFit/>
          </a:bodyPr>
          <a:lstStyle/>
          <a:p>
            <a:pPr algn="ctr"/>
            <a:r>
              <a:rPr lang="en-US" sz="3000" dirty="0">
                <a:latin typeface="Another shabby" panose="02000503000000020003" pitchFamily="2" charset="0"/>
                <a:ea typeface="AGTacoTuesday Medium" charset="0"/>
                <a:cs typeface="AGTacoTuesday Medium" charset="0"/>
              </a:rPr>
              <a:t>Contact me</a:t>
            </a:r>
          </a:p>
        </p:txBody>
      </p:sp>
      <p:sp>
        <p:nvSpPr>
          <p:cNvPr id="32" name="TextBox 31"/>
          <p:cNvSpPr txBox="1"/>
          <p:nvPr/>
        </p:nvSpPr>
        <p:spPr>
          <a:xfrm>
            <a:off x="3418816" y="2075950"/>
            <a:ext cx="4127951" cy="1477328"/>
          </a:xfrm>
          <a:prstGeom prst="rect">
            <a:avLst/>
          </a:prstGeom>
          <a:noFill/>
        </p:spPr>
        <p:txBody>
          <a:bodyPr wrap="square" rtlCol="0">
            <a:spAutoFit/>
          </a:bodyPr>
          <a:lstStyle/>
          <a:p>
            <a:pPr algn="ctr"/>
            <a:r>
              <a:rPr lang="en-US" dirty="0">
                <a:ea typeface="AGTacoTuesday Medium" charset="0"/>
                <a:cs typeface="AGTacoTuesday Medium" charset="0"/>
              </a:rPr>
              <a:t>AVID’s (Advancement Via Individual Determination) mission statement is to </a:t>
            </a:r>
            <a:r>
              <a:rPr lang="en-US" b="1" dirty="0">
                <a:ea typeface="AGTacoTuesday Medium" charset="0"/>
                <a:cs typeface="AGTacoTuesday Medium" charset="0"/>
              </a:rPr>
              <a:t>close the achievement gap</a:t>
            </a:r>
            <a:r>
              <a:rPr lang="en-US" dirty="0">
                <a:ea typeface="AGTacoTuesday Medium" charset="0"/>
                <a:cs typeface="AGTacoTuesday Medium" charset="0"/>
              </a:rPr>
              <a:t> by </a:t>
            </a:r>
            <a:r>
              <a:rPr lang="en-US" b="1" dirty="0">
                <a:ea typeface="AGTacoTuesday Medium" charset="0"/>
                <a:cs typeface="AGTacoTuesday Medium" charset="0"/>
              </a:rPr>
              <a:t>preparing all students</a:t>
            </a:r>
            <a:r>
              <a:rPr lang="en-US" dirty="0">
                <a:ea typeface="AGTacoTuesday Medium" charset="0"/>
                <a:cs typeface="AGTacoTuesday Medium" charset="0"/>
              </a:rPr>
              <a:t> for </a:t>
            </a:r>
            <a:r>
              <a:rPr lang="en-US" b="1" dirty="0">
                <a:ea typeface="AGTacoTuesday Medium" charset="0"/>
                <a:cs typeface="AGTacoTuesday Medium" charset="0"/>
              </a:rPr>
              <a:t>college readiness</a:t>
            </a:r>
            <a:r>
              <a:rPr lang="en-US" dirty="0">
                <a:ea typeface="AGTacoTuesday Medium" charset="0"/>
                <a:cs typeface="AGTacoTuesday Medium" charset="0"/>
              </a:rPr>
              <a:t> and </a:t>
            </a:r>
            <a:r>
              <a:rPr lang="en-US" b="1" dirty="0">
                <a:ea typeface="AGTacoTuesday Medium" charset="0"/>
                <a:cs typeface="AGTacoTuesday Medium" charset="0"/>
              </a:rPr>
              <a:t>success </a:t>
            </a:r>
            <a:r>
              <a:rPr lang="en-US" dirty="0">
                <a:ea typeface="AGTacoTuesday Medium" charset="0"/>
                <a:cs typeface="AGTacoTuesday Medium" charset="0"/>
              </a:rPr>
              <a:t>in a global society. </a:t>
            </a:r>
          </a:p>
        </p:txBody>
      </p:sp>
      <p:sp>
        <p:nvSpPr>
          <p:cNvPr id="20" name="TextBox 19"/>
          <p:cNvSpPr txBox="1"/>
          <p:nvPr/>
        </p:nvSpPr>
        <p:spPr>
          <a:xfrm rot="449749">
            <a:off x="1787011" y="6166359"/>
            <a:ext cx="1861842" cy="523220"/>
          </a:xfrm>
          <a:prstGeom prst="rect">
            <a:avLst/>
          </a:prstGeom>
          <a:solidFill>
            <a:schemeClr val="bg1"/>
          </a:solidFill>
        </p:spPr>
        <p:txBody>
          <a:bodyPr wrap="square" rtlCol="0">
            <a:spAutoFit/>
          </a:bodyPr>
          <a:lstStyle/>
          <a:p>
            <a:pPr algn="ctr"/>
            <a:r>
              <a:rPr lang="en-US" sz="2800" dirty="0">
                <a:latin typeface="Another shabby" panose="02000503000000020003" pitchFamily="2" charset="0"/>
                <a:ea typeface="AGSorryNotSorry Medium" charset="0"/>
                <a:cs typeface="AGSorryNotSorry Medium" charset="0"/>
              </a:rPr>
              <a:t>grading</a:t>
            </a:r>
          </a:p>
        </p:txBody>
      </p:sp>
      <p:sp>
        <p:nvSpPr>
          <p:cNvPr id="53" name="TextBox 52"/>
          <p:cNvSpPr txBox="1"/>
          <p:nvPr/>
        </p:nvSpPr>
        <p:spPr>
          <a:xfrm rot="20016755">
            <a:off x="1593115" y="5720833"/>
            <a:ext cx="720069" cy="400110"/>
          </a:xfrm>
          <a:prstGeom prst="rect">
            <a:avLst/>
          </a:prstGeom>
          <a:noFill/>
        </p:spPr>
        <p:txBody>
          <a:bodyPr wrap="square" rtlCol="0">
            <a:spAutoFit/>
          </a:bodyPr>
          <a:lstStyle/>
          <a:p>
            <a:pPr algn="ctr"/>
            <a:r>
              <a:rPr lang="en-US" sz="2000" b="1" dirty="0">
                <a:ea typeface="AGTacoTuesday Medium" charset="0"/>
                <a:cs typeface="AGTacoTuesday Medium" charset="0"/>
              </a:rPr>
              <a:t>20%</a:t>
            </a:r>
          </a:p>
        </p:txBody>
      </p:sp>
      <p:sp>
        <p:nvSpPr>
          <p:cNvPr id="54" name="TextBox 53"/>
          <p:cNvSpPr txBox="1"/>
          <p:nvPr/>
        </p:nvSpPr>
        <p:spPr>
          <a:xfrm>
            <a:off x="5345725" y="1603663"/>
            <a:ext cx="2010487" cy="553998"/>
          </a:xfrm>
          <a:prstGeom prst="rect">
            <a:avLst/>
          </a:prstGeom>
          <a:solidFill>
            <a:schemeClr val="bg1"/>
          </a:solidFill>
        </p:spPr>
        <p:txBody>
          <a:bodyPr wrap="none" rtlCol="0">
            <a:spAutoFit/>
          </a:bodyPr>
          <a:lstStyle/>
          <a:p>
            <a:r>
              <a:rPr lang="en-US" sz="3000" dirty="0">
                <a:latin typeface="Another shabby" panose="02000503000000020003" pitchFamily="2" charset="0"/>
                <a:ea typeface="AGTacoTuesday Medium" charset="0"/>
                <a:cs typeface="AGTacoTuesday Medium" charset="0"/>
              </a:rPr>
              <a:t>About AVID</a:t>
            </a:r>
          </a:p>
        </p:txBody>
      </p:sp>
      <p:sp>
        <p:nvSpPr>
          <p:cNvPr id="65" name="TextBox 64"/>
          <p:cNvSpPr txBox="1"/>
          <p:nvPr/>
        </p:nvSpPr>
        <p:spPr>
          <a:xfrm>
            <a:off x="4921267" y="5332684"/>
            <a:ext cx="2625500" cy="954107"/>
          </a:xfrm>
          <a:prstGeom prst="rect">
            <a:avLst/>
          </a:prstGeom>
          <a:solidFill>
            <a:schemeClr val="bg1"/>
          </a:solidFill>
        </p:spPr>
        <p:txBody>
          <a:bodyPr wrap="square" rtlCol="0">
            <a:spAutoFit/>
          </a:bodyPr>
          <a:lstStyle/>
          <a:p>
            <a:r>
              <a:rPr lang="en-US" sz="2800" dirty="0">
                <a:latin typeface="Another shabby" panose="02000503000000020003" pitchFamily="2" charset="0"/>
                <a:ea typeface="AGTacoTuesday Medium" charset="0"/>
                <a:cs typeface="AGTacoTuesday Medium" charset="0"/>
              </a:rPr>
              <a:t>What will my child learn/do?</a:t>
            </a:r>
          </a:p>
        </p:txBody>
      </p:sp>
      <p:sp>
        <p:nvSpPr>
          <p:cNvPr id="66" name="TextBox 65"/>
          <p:cNvSpPr txBox="1"/>
          <p:nvPr/>
        </p:nvSpPr>
        <p:spPr>
          <a:xfrm>
            <a:off x="4936606" y="6219873"/>
            <a:ext cx="2619079" cy="3847207"/>
          </a:xfrm>
          <a:prstGeom prst="rect">
            <a:avLst/>
          </a:prstGeom>
          <a:noFill/>
        </p:spPr>
        <p:txBody>
          <a:bodyPr wrap="square" rtlCol="0">
            <a:spAutoFit/>
          </a:bodyPr>
          <a:lstStyle/>
          <a:p>
            <a:pPr marL="285750" indent="-285750">
              <a:buFont typeface="Wingdings" charset="2"/>
              <a:buChar char="q"/>
            </a:pPr>
            <a:r>
              <a:rPr lang="en-US" sz="1900" b="1" dirty="0">
                <a:ea typeface="BabblingTeacher Medium" charset="0"/>
                <a:cs typeface="BabblingTeacher Medium" charset="0"/>
              </a:rPr>
              <a:t>WICOR: </a:t>
            </a:r>
            <a:r>
              <a:rPr lang="en-US" sz="1900" dirty="0">
                <a:ea typeface="BabblingTeacher Medium" charset="0"/>
                <a:cs typeface="BabblingTeacher Medium" charset="0"/>
              </a:rPr>
              <a:t>Writing, Inquiry, Collaboration, Organization, Reading</a:t>
            </a:r>
          </a:p>
          <a:p>
            <a:pPr marL="285750" indent="-285750">
              <a:buFont typeface="Wingdings" charset="2"/>
              <a:buChar char="q"/>
            </a:pPr>
            <a:r>
              <a:rPr lang="en-US" sz="1900" b="1" dirty="0">
                <a:ea typeface="BabblingTeacher Medium" charset="0"/>
                <a:cs typeface="BabblingTeacher Medium" charset="0"/>
              </a:rPr>
              <a:t>SLANT:  </a:t>
            </a:r>
            <a:r>
              <a:rPr lang="en-US" sz="1900" dirty="0">
                <a:ea typeface="BabblingTeacher Medium" charset="0"/>
                <a:cs typeface="BabblingTeacher Medium" charset="0"/>
              </a:rPr>
              <a:t>Sit with proper posture, lean forward and listen, ask pertinent questions, nod your head “yes” or “no”, talk with your teachers.</a:t>
            </a:r>
          </a:p>
          <a:p>
            <a:endParaRPr lang="en-US" sz="1600" dirty="0">
              <a:latin typeface="BabblingTeacher Medium" charset="0"/>
              <a:ea typeface="BabblingTeacher Medium" charset="0"/>
              <a:cs typeface="BabblingTeacher Medium" charset="0"/>
            </a:endParaRPr>
          </a:p>
        </p:txBody>
      </p:sp>
      <p:sp>
        <p:nvSpPr>
          <p:cNvPr id="67" name="TextBox 66"/>
          <p:cNvSpPr txBox="1"/>
          <p:nvPr/>
        </p:nvSpPr>
        <p:spPr>
          <a:xfrm>
            <a:off x="634635" y="9008362"/>
            <a:ext cx="3634329" cy="984885"/>
          </a:xfrm>
          <a:prstGeom prst="rect">
            <a:avLst/>
          </a:prstGeom>
          <a:noFill/>
        </p:spPr>
        <p:txBody>
          <a:bodyPr wrap="none" rtlCol="0">
            <a:spAutoFit/>
          </a:bodyPr>
          <a:lstStyle/>
          <a:p>
            <a:pPr algn="ctr"/>
            <a:r>
              <a:rPr lang="en-US" sz="5800" dirty="0">
                <a:latin typeface="Another shabby" panose="02000503000000020003" pitchFamily="2" charset="0"/>
                <a:ea typeface="Babbling1 Medium" charset="0"/>
                <a:cs typeface="Babbling1 Medium" charset="0"/>
              </a:rPr>
              <a:t>Mrs. Elias</a:t>
            </a:r>
          </a:p>
        </p:txBody>
      </p:sp>
      <p:sp>
        <p:nvSpPr>
          <p:cNvPr id="27" name="TextBox 26"/>
          <p:cNvSpPr txBox="1"/>
          <p:nvPr/>
        </p:nvSpPr>
        <p:spPr>
          <a:xfrm rot="2735632">
            <a:off x="2621158" y="5766163"/>
            <a:ext cx="631903" cy="400110"/>
          </a:xfrm>
          <a:prstGeom prst="rect">
            <a:avLst/>
          </a:prstGeom>
          <a:noFill/>
        </p:spPr>
        <p:txBody>
          <a:bodyPr wrap="none" rtlCol="0">
            <a:spAutoFit/>
          </a:bodyPr>
          <a:lstStyle/>
          <a:p>
            <a:pPr algn="ctr"/>
            <a:r>
              <a:rPr lang="en-US" sz="2000" b="1" dirty="0">
                <a:ea typeface="AGTacoTuesday Medium" charset="0"/>
                <a:cs typeface="AGTacoTuesday Medium" charset="0"/>
              </a:rPr>
              <a:t>20%</a:t>
            </a:r>
          </a:p>
        </p:txBody>
      </p:sp>
      <p:sp>
        <p:nvSpPr>
          <p:cNvPr id="28" name="TextBox 27"/>
          <p:cNvSpPr txBox="1"/>
          <p:nvPr/>
        </p:nvSpPr>
        <p:spPr>
          <a:xfrm rot="19162713">
            <a:off x="2809582" y="6802224"/>
            <a:ext cx="715260" cy="400110"/>
          </a:xfrm>
          <a:prstGeom prst="rect">
            <a:avLst/>
          </a:prstGeom>
          <a:noFill/>
        </p:spPr>
        <p:txBody>
          <a:bodyPr wrap="square" rtlCol="0">
            <a:spAutoFit/>
          </a:bodyPr>
          <a:lstStyle/>
          <a:p>
            <a:pPr algn="ctr"/>
            <a:r>
              <a:rPr lang="en-US" sz="2000" b="1" dirty="0">
                <a:ea typeface="AGTacoTuesday Medium" charset="0"/>
                <a:cs typeface="AGTacoTuesday Medium" charset="0"/>
              </a:rPr>
              <a:t>30</a:t>
            </a:r>
            <a:r>
              <a:rPr lang="en-US" sz="2000" dirty="0">
                <a:ea typeface="AGTacoTuesday Medium" charset="0"/>
                <a:cs typeface="AGTacoTuesday Medium" charset="0"/>
              </a:rPr>
              <a:t>%</a:t>
            </a:r>
          </a:p>
        </p:txBody>
      </p:sp>
      <p:sp>
        <p:nvSpPr>
          <p:cNvPr id="29" name="TextBox 28"/>
          <p:cNvSpPr txBox="1"/>
          <p:nvPr/>
        </p:nvSpPr>
        <p:spPr>
          <a:xfrm rot="1440011">
            <a:off x="1837775" y="7029453"/>
            <a:ext cx="631904" cy="400110"/>
          </a:xfrm>
          <a:prstGeom prst="rect">
            <a:avLst/>
          </a:prstGeom>
          <a:noFill/>
        </p:spPr>
        <p:txBody>
          <a:bodyPr wrap="none" rtlCol="0">
            <a:spAutoFit/>
          </a:bodyPr>
          <a:lstStyle/>
          <a:p>
            <a:pPr algn="ctr"/>
            <a:r>
              <a:rPr lang="en-US" sz="2000" b="1" dirty="0">
                <a:ea typeface="AGTacoTuesday Medium" charset="0"/>
                <a:cs typeface="AGTacoTuesday Medium" charset="0"/>
              </a:rPr>
              <a:t>15%</a:t>
            </a:r>
          </a:p>
        </p:txBody>
      </p:sp>
      <p:sp>
        <p:nvSpPr>
          <p:cNvPr id="33" name="TextBox 32"/>
          <p:cNvSpPr txBox="1"/>
          <p:nvPr/>
        </p:nvSpPr>
        <p:spPr>
          <a:xfrm rot="16200000">
            <a:off x="1132186" y="6421039"/>
            <a:ext cx="631904" cy="400110"/>
          </a:xfrm>
          <a:prstGeom prst="rect">
            <a:avLst/>
          </a:prstGeom>
          <a:noFill/>
        </p:spPr>
        <p:txBody>
          <a:bodyPr wrap="none" rtlCol="0">
            <a:spAutoFit/>
          </a:bodyPr>
          <a:lstStyle/>
          <a:p>
            <a:pPr algn="ctr"/>
            <a:r>
              <a:rPr lang="en-US" sz="2000" b="1" dirty="0">
                <a:ea typeface="AGTacoTuesday Medium" charset="0"/>
                <a:cs typeface="AGTacoTuesday Medium" charset="0"/>
              </a:rPr>
              <a:t>10%</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9928610"/>
            <a:ext cx="1041400" cy="127000"/>
          </a:xfrm>
          <a:prstGeom prst="rect">
            <a:avLst/>
          </a:prstGeom>
        </p:spPr>
      </p:pic>
      <p:sp>
        <p:nvSpPr>
          <p:cNvPr id="11" name="TextBox 10">
            <a:extLst>
              <a:ext uri="{FF2B5EF4-FFF2-40B4-BE49-F238E27FC236}">
                <a16:creationId xmlns:a16="http://schemas.microsoft.com/office/drawing/2014/main" id="{73924241-5B21-4D0E-98A6-F4AABD4B3DD9}"/>
              </a:ext>
            </a:extLst>
          </p:cNvPr>
          <p:cNvSpPr txBox="1"/>
          <p:nvPr/>
        </p:nvSpPr>
        <p:spPr>
          <a:xfrm rot="1129697">
            <a:off x="1141806" y="7576266"/>
            <a:ext cx="1259945" cy="646331"/>
          </a:xfrm>
          <a:prstGeom prst="rect">
            <a:avLst/>
          </a:prstGeom>
          <a:noFill/>
        </p:spPr>
        <p:txBody>
          <a:bodyPr wrap="square" rtlCol="0">
            <a:spAutoFit/>
          </a:bodyPr>
          <a:lstStyle/>
          <a:p>
            <a:pPr algn="ctr"/>
            <a:r>
              <a:rPr lang="en-US" dirty="0"/>
              <a:t>Binder Checks</a:t>
            </a:r>
          </a:p>
        </p:txBody>
      </p:sp>
      <p:sp>
        <p:nvSpPr>
          <p:cNvPr id="12" name="TextBox 11">
            <a:extLst>
              <a:ext uri="{FF2B5EF4-FFF2-40B4-BE49-F238E27FC236}">
                <a16:creationId xmlns:a16="http://schemas.microsoft.com/office/drawing/2014/main" id="{79B8FE0E-826F-46CB-8178-D383A19E86A2}"/>
              </a:ext>
            </a:extLst>
          </p:cNvPr>
          <p:cNvSpPr txBox="1"/>
          <p:nvPr/>
        </p:nvSpPr>
        <p:spPr>
          <a:xfrm rot="2405238">
            <a:off x="2737117" y="5074083"/>
            <a:ext cx="1391484" cy="646331"/>
          </a:xfrm>
          <a:prstGeom prst="rect">
            <a:avLst/>
          </a:prstGeom>
          <a:noFill/>
        </p:spPr>
        <p:txBody>
          <a:bodyPr wrap="square" rtlCol="0">
            <a:spAutoFit/>
          </a:bodyPr>
          <a:lstStyle/>
          <a:p>
            <a:pPr algn="ctr"/>
            <a:r>
              <a:rPr lang="en-US" dirty="0"/>
              <a:t>Cornell Notes</a:t>
            </a:r>
          </a:p>
        </p:txBody>
      </p:sp>
      <p:sp>
        <p:nvSpPr>
          <p:cNvPr id="14" name="TextBox 13">
            <a:extLst>
              <a:ext uri="{FF2B5EF4-FFF2-40B4-BE49-F238E27FC236}">
                <a16:creationId xmlns:a16="http://schemas.microsoft.com/office/drawing/2014/main" id="{FD39B274-AA46-4B80-91FC-635ADA534F3A}"/>
              </a:ext>
            </a:extLst>
          </p:cNvPr>
          <p:cNvSpPr txBox="1"/>
          <p:nvPr/>
        </p:nvSpPr>
        <p:spPr>
          <a:xfrm rot="16200000">
            <a:off x="143042" y="6205597"/>
            <a:ext cx="1184422" cy="830997"/>
          </a:xfrm>
          <a:prstGeom prst="rect">
            <a:avLst/>
          </a:prstGeom>
          <a:noFill/>
        </p:spPr>
        <p:txBody>
          <a:bodyPr wrap="square" rtlCol="0">
            <a:spAutoFit/>
          </a:bodyPr>
          <a:lstStyle/>
          <a:p>
            <a:pPr algn="ctr"/>
            <a:r>
              <a:rPr lang="en-US" sz="1600" dirty="0"/>
              <a:t>Class work/quick writes</a:t>
            </a:r>
          </a:p>
        </p:txBody>
      </p:sp>
      <p:sp>
        <p:nvSpPr>
          <p:cNvPr id="15" name="TextBox 14">
            <a:extLst>
              <a:ext uri="{FF2B5EF4-FFF2-40B4-BE49-F238E27FC236}">
                <a16:creationId xmlns:a16="http://schemas.microsoft.com/office/drawing/2014/main" id="{35DCCF93-A6B6-42F2-975A-4A1CBD55F65A}"/>
              </a:ext>
            </a:extLst>
          </p:cNvPr>
          <p:cNvSpPr txBox="1"/>
          <p:nvPr/>
        </p:nvSpPr>
        <p:spPr>
          <a:xfrm rot="19160743">
            <a:off x="2746576" y="7020497"/>
            <a:ext cx="1768895" cy="923330"/>
          </a:xfrm>
          <a:prstGeom prst="rect">
            <a:avLst/>
          </a:prstGeom>
          <a:noFill/>
        </p:spPr>
        <p:txBody>
          <a:bodyPr wrap="square" rtlCol="0">
            <a:spAutoFit/>
          </a:bodyPr>
          <a:lstStyle/>
          <a:p>
            <a:pPr algn="ctr"/>
            <a:r>
              <a:rPr lang="en-US" dirty="0"/>
              <a:t>Tutorials and Tutorial Request Forms (TRFs)</a:t>
            </a:r>
          </a:p>
        </p:txBody>
      </p:sp>
      <p:sp>
        <p:nvSpPr>
          <p:cNvPr id="16" name="TextBox 15">
            <a:extLst>
              <a:ext uri="{FF2B5EF4-FFF2-40B4-BE49-F238E27FC236}">
                <a16:creationId xmlns:a16="http://schemas.microsoft.com/office/drawing/2014/main" id="{5CA52A64-E920-431D-95AC-55D78EBBB87C}"/>
              </a:ext>
            </a:extLst>
          </p:cNvPr>
          <p:cNvSpPr txBox="1"/>
          <p:nvPr/>
        </p:nvSpPr>
        <p:spPr>
          <a:xfrm rot="20189603">
            <a:off x="472920" y="7040796"/>
            <a:ext cx="1730788" cy="307777"/>
          </a:xfrm>
          <a:prstGeom prst="rect">
            <a:avLst/>
          </a:prstGeom>
          <a:noFill/>
        </p:spPr>
        <p:txBody>
          <a:bodyPr wrap="square" rtlCol="0">
            <a:spAutoFit/>
          </a:bodyPr>
          <a:lstStyle/>
          <a:p>
            <a:r>
              <a:rPr lang="en-US" sz="1400" dirty="0"/>
              <a:t>Participation</a:t>
            </a:r>
          </a:p>
        </p:txBody>
      </p:sp>
      <p:sp>
        <p:nvSpPr>
          <p:cNvPr id="17" name="Rectangle 16">
            <a:extLst>
              <a:ext uri="{FF2B5EF4-FFF2-40B4-BE49-F238E27FC236}">
                <a16:creationId xmlns:a16="http://schemas.microsoft.com/office/drawing/2014/main" id="{A4C15361-EE0E-4F6C-8F59-9F104354D920}"/>
              </a:ext>
            </a:extLst>
          </p:cNvPr>
          <p:cNvSpPr/>
          <p:nvPr/>
        </p:nvSpPr>
        <p:spPr>
          <a:xfrm rot="19622799">
            <a:off x="1029805" y="5071422"/>
            <a:ext cx="897618" cy="369332"/>
          </a:xfrm>
          <a:prstGeom prst="rect">
            <a:avLst/>
          </a:prstGeom>
        </p:spPr>
        <p:txBody>
          <a:bodyPr wrap="none">
            <a:spAutoFit/>
          </a:bodyPr>
          <a:lstStyle/>
          <a:p>
            <a:pPr algn="ctr"/>
            <a:r>
              <a:rPr lang="en-US" dirty="0"/>
              <a:t>Quizzes</a:t>
            </a:r>
          </a:p>
        </p:txBody>
      </p:sp>
      <p:sp>
        <p:nvSpPr>
          <p:cNvPr id="18" name="Rectangle 17">
            <a:extLst>
              <a:ext uri="{FF2B5EF4-FFF2-40B4-BE49-F238E27FC236}">
                <a16:creationId xmlns:a16="http://schemas.microsoft.com/office/drawing/2014/main" id="{E6569BF4-F254-4FFF-B9D2-E05978AC4BCB}"/>
              </a:ext>
            </a:extLst>
          </p:cNvPr>
          <p:cNvSpPr/>
          <p:nvPr/>
        </p:nvSpPr>
        <p:spPr>
          <a:xfrm rot="3403777">
            <a:off x="1411624" y="6903210"/>
            <a:ext cx="375424" cy="276999"/>
          </a:xfrm>
          <a:prstGeom prst="rect">
            <a:avLst/>
          </a:prstGeom>
        </p:spPr>
        <p:txBody>
          <a:bodyPr wrap="none">
            <a:spAutoFit/>
          </a:bodyPr>
          <a:lstStyle/>
          <a:p>
            <a:r>
              <a:rPr lang="en-US" sz="1200" b="1" dirty="0"/>
              <a:t>5%</a:t>
            </a:r>
            <a:endParaRPr lang="en-US" sz="1200" dirty="0"/>
          </a:p>
        </p:txBody>
      </p:sp>
    </p:spTree>
    <p:extLst>
      <p:ext uri="{BB962C8B-B14F-4D97-AF65-F5344CB8AC3E}">
        <p14:creationId xmlns:p14="http://schemas.microsoft.com/office/powerpoint/2010/main" val="27287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249537"/>
            <a:ext cx="7343275" cy="4565966"/>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8963" y="4957675"/>
            <a:ext cx="2241100" cy="1569660"/>
          </a:xfrm>
          <a:prstGeom prst="rect">
            <a:avLst/>
          </a:prstGeom>
          <a:noFill/>
        </p:spPr>
        <p:txBody>
          <a:bodyPr wrap="square" rtlCol="0">
            <a:spAutoFit/>
          </a:bodyPr>
          <a:lstStyle/>
          <a:p>
            <a:pPr algn="ctr"/>
            <a:r>
              <a:rPr lang="en-US" sz="1600" b="1" dirty="0">
                <a:ea typeface="BabblingTeacher Medium" charset="0"/>
                <a:cs typeface="BabblingTeacher Medium" charset="0"/>
              </a:rPr>
              <a:t>CURRICULUM  DAY</a:t>
            </a:r>
          </a:p>
          <a:p>
            <a:pPr algn="ctr"/>
            <a:endParaRPr lang="en-US" sz="1600" b="1" dirty="0">
              <a:ea typeface="BabblingTeacher Medium" charset="0"/>
              <a:cs typeface="BabblingTeacher Medium" charset="0"/>
            </a:endParaRPr>
          </a:p>
          <a:p>
            <a:pPr algn="ctr"/>
            <a:r>
              <a:rPr lang="en-US" sz="1600" dirty="0">
                <a:solidFill>
                  <a:schemeClr val="dk1"/>
                </a:solidFill>
              </a:rPr>
              <a:t>AVID curriculum</a:t>
            </a:r>
          </a:p>
          <a:p>
            <a:pPr algn="ctr"/>
            <a:r>
              <a:rPr lang="en-US" sz="1600" dirty="0">
                <a:solidFill>
                  <a:schemeClr val="dk1"/>
                </a:solidFill>
              </a:rPr>
              <a:t>lesson utilizing</a:t>
            </a:r>
          </a:p>
          <a:p>
            <a:pPr algn="ctr"/>
            <a:r>
              <a:rPr lang="en-US" sz="1600" dirty="0">
                <a:solidFill>
                  <a:schemeClr val="dk1"/>
                </a:solidFill>
              </a:rPr>
              <a:t>WICOR strategies</a:t>
            </a:r>
            <a:endParaRPr lang="en-US" sz="1600" dirty="0"/>
          </a:p>
          <a:p>
            <a:pPr algn="ctr"/>
            <a:endParaRPr lang="en-US" sz="1600" b="1" dirty="0">
              <a:ea typeface="BabblingTeacher Medium" charset="0"/>
              <a:cs typeface="BabblingTeacher Medium" charset="0"/>
            </a:endParaRPr>
          </a:p>
        </p:txBody>
      </p:sp>
      <p:sp>
        <p:nvSpPr>
          <p:cNvPr id="27" name="TextBox 26"/>
          <p:cNvSpPr txBox="1"/>
          <p:nvPr/>
        </p:nvSpPr>
        <p:spPr>
          <a:xfrm>
            <a:off x="614592" y="154389"/>
            <a:ext cx="6682316" cy="553998"/>
          </a:xfrm>
          <a:prstGeom prst="rect">
            <a:avLst/>
          </a:prstGeom>
          <a:solidFill>
            <a:schemeClr val="bg1"/>
          </a:solidFill>
        </p:spPr>
        <p:txBody>
          <a:bodyPr wrap="square" rtlCol="0">
            <a:spAutoFit/>
          </a:bodyPr>
          <a:lstStyle/>
          <a:p>
            <a:r>
              <a:rPr lang="en-US" sz="3000" dirty="0">
                <a:latin typeface="Another shabby" panose="02000503000000020003" pitchFamily="2" charset="0"/>
                <a:ea typeface="AGTacoTuesday Medium" charset="0"/>
                <a:cs typeface="AGTacoTuesday Medium" charset="0"/>
              </a:rPr>
              <a:t>What will my child learn/do? (</a:t>
            </a:r>
            <a:r>
              <a:rPr lang="en-US" sz="3000" dirty="0" err="1">
                <a:latin typeface="Another shabby" panose="02000503000000020003" pitchFamily="2" charset="0"/>
                <a:ea typeface="AGTacoTuesday Medium" charset="0"/>
                <a:cs typeface="AGTacoTuesday Medium" charset="0"/>
              </a:rPr>
              <a:t>cont.d</a:t>
            </a:r>
            <a:r>
              <a:rPr lang="en-US" sz="3000" dirty="0">
                <a:latin typeface="Another shabby" panose="02000503000000020003" pitchFamily="2" charset="0"/>
                <a:ea typeface="AGTacoTuesday Medium" charset="0"/>
                <a:cs typeface="AGTacoTuesday Medium" charset="0"/>
              </a:rPr>
              <a:t>)</a:t>
            </a:r>
          </a:p>
        </p:txBody>
      </p:sp>
      <p:sp>
        <p:nvSpPr>
          <p:cNvPr id="13" name="TextBox 12"/>
          <p:cNvSpPr txBox="1"/>
          <p:nvPr/>
        </p:nvSpPr>
        <p:spPr>
          <a:xfrm>
            <a:off x="152400" y="602560"/>
            <a:ext cx="7343275" cy="4816703"/>
          </a:xfrm>
          <a:prstGeom prst="rect">
            <a:avLst/>
          </a:prstGeom>
          <a:noFill/>
        </p:spPr>
        <p:txBody>
          <a:bodyPr wrap="square" rtlCol="0">
            <a:spAutoFit/>
          </a:bodyPr>
          <a:lstStyle/>
          <a:p>
            <a:pPr marL="285750" indent="-285750">
              <a:buFont typeface="Wingdings" panose="05000000000000000000" pitchFamily="2" charset="2"/>
              <a:buChar char="q"/>
            </a:pPr>
            <a:r>
              <a:rPr lang="en-US" b="1" dirty="0">
                <a:ea typeface="BabblingTeacher Medium" charset="0"/>
                <a:cs typeface="BabblingTeacher Medium" charset="0"/>
              </a:rPr>
              <a:t>Costa’s Levels of Thinking</a:t>
            </a:r>
            <a:r>
              <a:rPr lang="en-US" dirty="0">
                <a:ea typeface="BabblingTeacher Medium" charset="0"/>
                <a:cs typeface="BabblingTeacher Medium" charset="0"/>
              </a:rPr>
              <a:t>: 1 – Gathering (on the page), 2 – Processing (Between the Lines) 3 – Applying (Off the Page)</a:t>
            </a:r>
            <a:endParaRPr lang="en-US" b="1" dirty="0">
              <a:ea typeface="AGTacoTuesday Medium" charset="0"/>
              <a:cs typeface="AGTacoTuesday Medium" charset="0"/>
            </a:endParaRPr>
          </a:p>
          <a:p>
            <a:pPr marL="285750" indent="-285750">
              <a:buFont typeface="Wingdings" panose="05000000000000000000" pitchFamily="2" charset="2"/>
              <a:buChar char="q"/>
            </a:pPr>
            <a:r>
              <a:rPr lang="en-US" b="1" dirty="0">
                <a:ea typeface="AGTacoTuesday Medium" charset="0"/>
                <a:cs typeface="AGTacoTuesday Medium" charset="0"/>
              </a:rPr>
              <a:t>Focused note taking/Cornell notes</a:t>
            </a:r>
            <a:r>
              <a:rPr lang="en-US" dirty="0">
                <a:ea typeface="AGTacoTuesday Medium" charset="0"/>
                <a:cs typeface="AGTacoTuesday Medium" charset="0"/>
              </a:rPr>
              <a:t>: students establish the essential question, additional questions, notes, and a summary of what they are learning in all classes.</a:t>
            </a:r>
          </a:p>
          <a:p>
            <a:pPr marL="285750" indent="-285750">
              <a:buFont typeface="Wingdings" panose="05000000000000000000" pitchFamily="2" charset="2"/>
              <a:buChar char="q"/>
            </a:pPr>
            <a:r>
              <a:rPr lang="en-US" b="1" dirty="0">
                <a:ea typeface="AGTacoTuesday Medium" charset="0"/>
                <a:cs typeface="AGTacoTuesday Medium" charset="0"/>
              </a:rPr>
              <a:t>How to keep their AVID binder organized: </a:t>
            </a:r>
            <a:r>
              <a:rPr lang="en-US" dirty="0">
                <a:ea typeface="AGTacoTuesday Medium" charset="0"/>
                <a:cs typeface="AGTacoTuesday Medium" charset="0"/>
              </a:rPr>
              <a:t>must include calendar/agenda, Cornell notes, assignments in all classes, and Tutorial Request Forms.</a:t>
            </a:r>
          </a:p>
          <a:p>
            <a:pPr marL="285750" indent="-285750">
              <a:buFont typeface="Wingdings" panose="05000000000000000000" pitchFamily="2" charset="2"/>
              <a:buChar char="q"/>
            </a:pPr>
            <a:r>
              <a:rPr lang="en-US" b="1" dirty="0">
                <a:ea typeface="AGTacoTuesday Medium" charset="0"/>
                <a:cs typeface="AGTacoTuesday Medium" charset="0"/>
              </a:rPr>
              <a:t>Tutorial Request Forms (TRF)/tutorials/3-colum notes</a:t>
            </a:r>
            <a:r>
              <a:rPr lang="en-US" dirty="0">
                <a:ea typeface="AGTacoTuesday Medium" charset="0"/>
                <a:cs typeface="AGTacoTuesday Medium" charset="0"/>
              </a:rPr>
              <a:t>:  students come to class with a question from another class, students in groups help their peer solve the problem with the guidance of a tutor.</a:t>
            </a:r>
          </a:p>
          <a:p>
            <a:pPr marL="285750" indent="-285750">
              <a:buFont typeface="Wingdings" panose="05000000000000000000" pitchFamily="2" charset="2"/>
              <a:buChar char="q"/>
            </a:pPr>
            <a:r>
              <a:rPr lang="en-US" b="1" dirty="0">
                <a:ea typeface="AGTacoTuesday Medium" charset="0"/>
                <a:cs typeface="AGTacoTuesday Medium" charset="0"/>
              </a:rPr>
              <a:t>Philosophical Chairs and Socratic Seminars</a:t>
            </a:r>
            <a:r>
              <a:rPr lang="en-US" dirty="0">
                <a:ea typeface="AGTacoTuesday Medium" charset="0"/>
                <a:cs typeface="AGTacoTuesday Medium" charset="0"/>
              </a:rPr>
              <a:t>: types of debates.</a:t>
            </a:r>
          </a:p>
          <a:p>
            <a:pPr marL="285750" indent="-285750">
              <a:buFont typeface="Wingdings" panose="05000000000000000000" pitchFamily="2" charset="2"/>
              <a:buChar char="q"/>
            </a:pPr>
            <a:r>
              <a:rPr lang="en-US" b="1" dirty="0">
                <a:ea typeface="AGTacoTuesday Medium" charset="0"/>
                <a:cs typeface="AGTacoTuesday Medium" charset="0"/>
              </a:rPr>
              <a:t>Marking the text</a:t>
            </a:r>
            <a:r>
              <a:rPr lang="en-US" dirty="0">
                <a:ea typeface="AGTacoTuesday Medium" charset="0"/>
                <a:cs typeface="AGTacoTuesday Medium" charset="0"/>
              </a:rPr>
              <a:t>: Number the paragraphs </a:t>
            </a:r>
            <a:r>
              <a:rPr lang="en-US" dirty="0">
                <a:ea typeface="AGTacoTuesday Medium" charset="0"/>
                <a:cs typeface="AGTacoTuesday Medium" charset="0"/>
                <a:sym typeface="Wingdings" panose="05000000000000000000" pitchFamily="2" charset="2"/>
              </a:rPr>
              <a:t> circle key terms, cited authors, and other essential words or numbers  underline the author’s claims.</a:t>
            </a:r>
          </a:p>
          <a:p>
            <a:pPr marL="285750" indent="-285750">
              <a:buFont typeface="Wingdings" panose="05000000000000000000" pitchFamily="2" charset="2"/>
              <a:buChar char="q"/>
            </a:pPr>
            <a:r>
              <a:rPr lang="en-US" b="1" i="1" dirty="0">
                <a:ea typeface="AGTacoTuesday Medium" charset="0"/>
                <a:cs typeface="AGTacoTuesday Medium" charset="0"/>
                <a:sym typeface="Wingdings" panose="05000000000000000000" pitchFamily="2" charset="2"/>
              </a:rPr>
              <a:t>Read AVID Weekly articles!</a:t>
            </a:r>
            <a:endParaRPr lang="en-US" b="1" i="1" dirty="0">
              <a:ea typeface="AGTacoTuesday Medium" charset="0"/>
              <a:cs typeface="AGTacoTuesday Medium" charset="0"/>
            </a:endParaRPr>
          </a:p>
          <a:p>
            <a:endParaRPr lang="en-US" sz="1900" dirty="0">
              <a:ea typeface="AGTacoTuesday Medium" charset="0"/>
              <a:cs typeface="AGTacoTuesday Medium" charset="0"/>
            </a:endParaRPr>
          </a:p>
          <a:p>
            <a:endParaRPr lang="en-US" dirty="0">
              <a:latin typeface="BabblingTeacher Medium" charset="0"/>
              <a:ea typeface="BabblingTeacher Medium" charset="0"/>
              <a:cs typeface="BabblingTeacher Medium" charset="0"/>
            </a:endParaRPr>
          </a:p>
        </p:txBody>
      </p:sp>
      <p:pic>
        <p:nvPicPr>
          <p:cNvPr id="33" name="Picture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9928610"/>
            <a:ext cx="1041400" cy="127000"/>
          </a:xfrm>
          <a:prstGeom prst="rect">
            <a:avLst/>
          </a:prstGeom>
        </p:spPr>
      </p:pic>
      <p:graphicFrame>
        <p:nvGraphicFramePr>
          <p:cNvPr id="37" name="Chart 36">
            <a:extLst>
              <a:ext uri="{FF2B5EF4-FFF2-40B4-BE49-F238E27FC236}">
                <a16:creationId xmlns:a16="http://schemas.microsoft.com/office/drawing/2014/main" id="{3AEE4B87-0B97-4A60-80D9-0CE155BA924F}"/>
              </a:ext>
            </a:extLst>
          </p:cNvPr>
          <p:cNvGraphicFramePr/>
          <p:nvPr>
            <p:extLst>
              <p:ext uri="{D42A27DB-BD31-4B8C-83A1-F6EECF244321}">
                <p14:modId xmlns:p14="http://schemas.microsoft.com/office/powerpoint/2010/main" val="2432332616"/>
              </p:ext>
            </p:extLst>
          </p:nvPr>
        </p:nvGraphicFramePr>
        <p:xfrm>
          <a:off x="361828" y="4464035"/>
          <a:ext cx="7015374" cy="4629876"/>
        </p:xfrm>
        <a:graphic>
          <a:graphicData uri="http://schemas.openxmlformats.org/drawingml/2006/chart">
            <c:chart xmlns:c="http://schemas.openxmlformats.org/drawingml/2006/chart" xmlns:r="http://schemas.openxmlformats.org/officeDocument/2006/relationships" r:id="rId3"/>
          </a:graphicData>
        </a:graphic>
      </p:graphicFrame>
      <p:sp>
        <p:nvSpPr>
          <p:cNvPr id="39" name="TextBox 38">
            <a:extLst>
              <a:ext uri="{FF2B5EF4-FFF2-40B4-BE49-F238E27FC236}">
                <a16:creationId xmlns:a16="http://schemas.microsoft.com/office/drawing/2014/main" id="{8647C2C4-D0AC-41A0-9C57-10F7306A91D2}"/>
              </a:ext>
            </a:extLst>
          </p:cNvPr>
          <p:cNvSpPr txBox="1"/>
          <p:nvPr/>
        </p:nvSpPr>
        <p:spPr>
          <a:xfrm>
            <a:off x="85163" y="6873710"/>
            <a:ext cx="2241100" cy="1569660"/>
          </a:xfrm>
          <a:prstGeom prst="rect">
            <a:avLst/>
          </a:prstGeom>
          <a:noFill/>
        </p:spPr>
        <p:txBody>
          <a:bodyPr wrap="square" rtlCol="0">
            <a:spAutoFit/>
          </a:bodyPr>
          <a:lstStyle/>
          <a:p>
            <a:pPr algn="ctr"/>
            <a:r>
              <a:rPr lang="en-US" sz="1600" b="1" dirty="0">
                <a:ea typeface="BabblingTeacher Medium" charset="0"/>
                <a:cs typeface="BabblingTeacher Medium" charset="0"/>
              </a:rPr>
              <a:t>CURRICULUM  DAY</a:t>
            </a:r>
          </a:p>
          <a:p>
            <a:pPr algn="ctr"/>
            <a:endParaRPr lang="en-US" sz="1600" b="1" dirty="0">
              <a:ea typeface="BabblingTeacher Medium" charset="0"/>
              <a:cs typeface="BabblingTeacher Medium" charset="0"/>
            </a:endParaRPr>
          </a:p>
          <a:p>
            <a:pPr algn="ctr"/>
            <a:r>
              <a:rPr lang="en-US" sz="1600" dirty="0">
                <a:solidFill>
                  <a:schemeClr val="dk1"/>
                </a:solidFill>
              </a:rPr>
              <a:t>AVID curriculum</a:t>
            </a:r>
          </a:p>
          <a:p>
            <a:pPr algn="ctr"/>
            <a:r>
              <a:rPr lang="en-US" sz="1600" dirty="0">
                <a:solidFill>
                  <a:schemeClr val="dk1"/>
                </a:solidFill>
              </a:rPr>
              <a:t>lesson utilizing</a:t>
            </a:r>
          </a:p>
          <a:p>
            <a:pPr algn="ctr"/>
            <a:r>
              <a:rPr lang="en-US" sz="1600" dirty="0">
                <a:solidFill>
                  <a:schemeClr val="dk1"/>
                </a:solidFill>
              </a:rPr>
              <a:t>WICOR strategies</a:t>
            </a:r>
            <a:endParaRPr lang="en-US" sz="1600" dirty="0"/>
          </a:p>
          <a:p>
            <a:pPr algn="ctr"/>
            <a:endParaRPr lang="en-US" sz="1600" b="1" dirty="0">
              <a:ea typeface="BabblingTeacher Medium" charset="0"/>
              <a:cs typeface="BabblingTeacher Medium" charset="0"/>
            </a:endParaRPr>
          </a:p>
        </p:txBody>
      </p:sp>
      <p:sp>
        <p:nvSpPr>
          <p:cNvPr id="40" name="TextBox 39">
            <a:extLst>
              <a:ext uri="{FF2B5EF4-FFF2-40B4-BE49-F238E27FC236}">
                <a16:creationId xmlns:a16="http://schemas.microsoft.com/office/drawing/2014/main" id="{EFC5FD7B-4F50-45F2-92F1-B22E1B704563}"/>
              </a:ext>
            </a:extLst>
          </p:cNvPr>
          <p:cNvSpPr txBox="1"/>
          <p:nvPr/>
        </p:nvSpPr>
        <p:spPr>
          <a:xfrm>
            <a:off x="5291693" y="4926820"/>
            <a:ext cx="2241100" cy="2062103"/>
          </a:xfrm>
          <a:prstGeom prst="rect">
            <a:avLst/>
          </a:prstGeom>
          <a:noFill/>
        </p:spPr>
        <p:txBody>
          <a:bodyPr wrap="square" rtlCol="0">
            <a:spAutoFit/>
          </a:bodyPr>
          <a:lstStyle/>
          <a:p>
            <a:pPr algn="ctr"/>
            <a:r>
              <a:rPr lang="en-US" sz="1600" b="1" dirty="0">
                <a:ea typeface="BabblingTeacher Medium" charset="0"/>
                <a:cs typeface="BabblingTeacher Medium" charset="0"/>
              </a:rPr>
              <a:t>TUTORIALS</a:t>
            </a:r>
          </a:p>
          <a:p>
            <a:pPr algn="ctr"/>
            <a:endParaRPr lang="en-US" sz="1600" b="1" dirty="0">
              <a:ea typeface="BabblingTeacher Medium" charset="0"/>
              <a:cs typeface="BabblingTeacher Medium" charset="0"/>
            </a:endParaRPr>
          </a:p>
          <a:p>
            <a:pPr algn="ctr"/>
            <a:r>
              <a:rPr lang="en-US" sz="1600" dirty="0">
                <a:solidFill>
                  <a:schemeClr val="dk1"/>
                </a:solidFill>
              </a:rPr>
              <a:t>Facilitated by</a:t>
            </a:r>
          </a:p>
          <a:p>
            <a:pPr algn="ctr"/>
            <a:r>
              <a:rPr lang="en-US" sz="1600" dirty="0">
                <a:solidFill>
                  <a:schemeClr val="dk1"/>
                </a:solidFill>
              </a:rPr>
              <a:t>college tutor;</a:t>
            </a:r>
          </a:p>
          <a:p>
            <a:pPr algn="ctr"/>
            <a:r>
              <a:rPr lang="en-US" sz="1600" dirty="0">
                <a:solidFill>
                  <a:schemeClr val="dk1"/>
                </a:solidFill>
              </a:rPr>
              <a:t>supervised by</a:t>
            </a:r>
          </a:p>
          <a:p>
            <a:pPr algn="ctr"/>
            <a:r>
              <a:rPr lang="en-US" sz="1600" dirty="0">
                <a:solidFill>
                  <a:schemeClr val="dk1"/>
                </a:solidFill>
              </a:rPr>
              <a:t>AVID teacher</a:t>
            </a:r>
            <a:endParaRPr lang="en-US" sz="1600" dirty="0"/>
          </a:p>
          <a:p>
            <a:pPr algn="ctr"/>
            <a:endParaRPr lang="en-US" sz="1600" dirty="0"/>
          </a:p>
          <a:p>
            <a:pPr algn="ctr"/>
            <a:endParaRPr lang="en-US" sz="1600" b="1" dirty="0">
              <a:ea typeface="BabblingTeacher Medium" charset="0"/>
              <a:cs typeface="BabblingTeacher Medium" charset="0"/>
            </a:endParaRPr>
          </a:p>
        </p:txBody>
      </p:sp>
      <p:sp>
        <p:nvSpPr>
          <p:cNvPr id="41" name="TextBox 40">
            <a:extLst>
              <a:ext uri="{FF2B5EF4-FFF2-40B4-BE49-F238E27FC236}">
                <a16:creationId xmlns:a16="http://schemas.microsoft.com/office/drawing/2014/main" id="{E608BF32-3A65-4688-843B-DD6B0E47E063}"/>
              </a:ext>
            </a:extLst>
          </p:cNvPr>
          <p:cNvSpPr txBox="1"/>
          <p:nvPr/>
        </p:nvSpPr>
        <p:spPr>
          <a:xfrm>
            <a:off x="5341792" y="6873710"/>
            <a:ext cx="2241100" cy="2062103"/>
          </a:xfrm>
          <a:prstGeom prst="rect">
            <a:avLst/>
          </a:prstGeom>
          <a:noFill/>
        </p:spPr>
        <p:txBody>
          <a:bodyPr wrap="square" rtlCol="0">
            <a:spAutoFit/>
          </a:bodyPr>
          <a:lstStyle/>
          <a:p>
            <a:pPr algn="ctr"/>
            <a:r>
              <a:rPr lang="en-US" sz="1600" b="1" dirty="0">
                <a:ea typeface="BabblingTeacher Medium" charset="0"/>
                <a:cs typeface="BabblingTeacher Medium" charset="0"/>
              </a:rPr>
              <a:t>TUTORIALS</a:t>
            </a:r>
          </a:p>
          <a:p>
            <a:pPr algn="ctr"/>
            <a:endParaRPr lang="en-US" sz="1600" b="1" dirty="0">
              <a:ea typeface="BabblingTeacher Medium" charset="0"/>
              <a:cs typeface="BabblingTeacher Medium" charset="0"/>
            </a:endParaRPr>
          </a:p>
          <a:p>
            <a:pPr algn="ctr"/>
            <a:r>
              <a:rPr lang="en-US" sz="1600" dirty="0">
                <a:solidFill>
                  <a:schemeClr val="dk1"/>
                </a:solidFill>
              </a:rPr>
              <a:t>Facilitated by</a:t>
            </a:r>
          </a:p>
          <a:p>
            <a:pPr algn="ctr"/>
            <a:r>
              <a:rPr lang="en-US" sz="1600" dirty="0">
                <a:solidFill>
                  <a:schemeClr val="dk1"/>
                </a:solidFill>
              </a:rPr>
              <a:t>college tutor;</a:t>
            </a:r>
          </a:p>
          <a:p>
            <a:pPr algn="ctr"/>
            <a:r>
              <a:rPr lang="en-US" sz="1600" dirty="0">
                <a:solidFill>
                  <a:schemeClr val="dk1"/>
                </a:solidFill>
              </a:rPr>
              <a:t>supervised by</a:t>
            </a:r>
          </a:p>
          <a:p>
            <a:pPr algn="ctr"/>
            <a:r>
              <a:rPr lang="en-US" sz="1600" dirty="0">
                <a:solidFill>
                  <a:schemeClr val="dk1"/>
                </a:solidFill>
              </a:rPr>
              <a:t>AVID teacher</a:t>
            </a:r>
            <a:endParaRPr lang="en-US" sz="1600" dirty="0"/>
          </a:p>
          <a:p>
            <a:pPr algn="ctr"/>
            <a:endParaRPr lang="en-US" sz="1600" dirty="0"/>
          </a:p>
          <a:p>
            <a:pPr algn="ctr"/>
            <a:endParaRPr lang="en-US" sz="1600" b="1" dirty="0">
              <a:ea typeface="BabblingTeacher Medium" charset="0"/>
              <a:cs typeface="BabblingTeacher Medium" charset="0"/>
            </a:endParaRPr>
          </a:p>
        </p:txBody>
      </p:sp>
      <p:sp>
        <p:nvSpPr>
          <p:cNvPr id="42" name="TextBox 41">
            <a:extLst>
              <a:ext uri="{FF2B5EF4-FFF2-40B4-BE49-F238E27FC236}">
                <a16:creationId xmlns:a16="http://schemas.microsoft.com/office/drawing/2014/main" id="{26C6B07D-D7D0-4CF3-856D-4F08134275B1}"/>
              </a:ext>
            </a:extLst>
          </p:cNvPr>
          <p:cNvSpPr txBox="1"/>
          <p:nvPr/>
        </p:nvSpPr>
        <p:spPr>
          <a:xfrm>
            <a:off x="952083" y="8700755"/>
            <a:ext cx="5902100" cy="1323439"/>
          </a:xfrm>
          <a:prstGeom prst="rect">
            <a:avLst/>
          </a:prstGeom>
          <a:noFill/>
        </p:spPr>
        <p:txBody>
          <a:bodyPr wrap="square" rtlCol="0">
            <a:spAutoFit/>
          </a:bodyPr>
          <a:lstStyle/>
          <a:p>
            <a:pPr algn="ctr"/>
            <a:r>
              <a:rPr lang="en-US" sz="1600" b="1" dirty="0">
                <a:ea typeface="BabblingTeacher Medium" charset="0"/>
                <a:cs typeface="BabblingTeacher Medium" charset="0"/>
              </a:rPr>
              <a:t>ENRICHMENT</a:t>
            </a:r>
          </a:p>
          <a:p>
            <a:pPr algn="ctr"/>
            <a:endParaRPr lang="en-US" sz="1600" b="1" dirty="0">
              <a:ea typeface="BabblingTeacher Medium" charset="0"/>
              <a:cs typeface="BabblingTeacher Medium" charset="0"/>
            </a:endParaRPr>
          </a:p>
          <a:p>
            <a:pPr algn="ctr"/>
            <a:r>
              <a:rPr lang="en-US" sz="1600" dirty="0">
                <a:solidFill>
                  <a:schemeClr val="dk1"/>
                </a:solidFill>
              </a:rPr>
              <a:t>Team building, guest speakers, evaluations, motivational games, Socratic Seminar, Philosophical Chairs</a:t>
            </a:r>
            <a:endParaRPr lang="en-US" sz="1600" dirty="0"/>
          </a:p>
          <a:p>
            <a:pPr algn="ctr"/>
            <a:endParaRPr lang="en-US" sz="1600" dirty="0">
              <a:solidFill>
                <a:schemeClr val="dk1"/>
              </a:solidFill>
            </a:endParaRPr>
          </a:p>
        </p:txBody>
      </p:sp>
    </p:spTree>
    <p:extLst>
      <p:ext uri="{BB962C8B-B14F-4D97-AF65-F5344CB8AC3E}">
        <p14:creationId xmlns:p14="http://schemas.microsoft.com/office/powerpoint/2010/main" val="845163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910EBBF-97BC-47C8-8A59-C2755991E983}"/>
              </a:ext>
            </a:extLst>
          </p:cNvPr>
          <p:cNvSpPr/>
          <p:nvPr/>
        </p:nvSpPr>
        <p:spPr>
          <a:xfrm>
            <a:off x="285750" y="550334"/>
            <a:ext cx="7219950" cy="175471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FD19D842-D3F6-4A92-9F10-0103817F920D}"/>
              </a:ext>
            </a:extLst>
          </p:cNvPr>
          <p:cNvSpPr/>
          <p:nvPr/>
        </p:nvSpPr>
        <p:spPr>
          <a:xfrm>
            <a:off x="1333500" y="169334"/>
            <a:ext cx="5391149"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nother shabby" panose="02000503000000020003" pitchFamily="2" charset="0"/>
              </a:rPr>
              <a:t>AVID Probation and Removal</a:t>
            </a:r>
            <a:endParaRPr lang="en-US" sz="3200" dirty="0">
              <a:latin typeface="Another shabby" panose="02000503000000020003" pitchFamily="2" charset="0"/>
            </a:endParaRPr>
          </a:p>
        </p:txBody>
      </p:sp>
      <p:sp>
        <p:nvSpPr>
          <p:cNvPr id="7" name="TextBox 6">
            <a:extLst>
              <a:ext uri="{FF2B5EF4-FFF2-40B4-BE49-F238E27FC236}">
                <a16:creationId xmlns:a16="http://schemas.microsoft.com/office/drawing/2014/main" id="{DA6FADDB-8158-4B90-AFE8-A55A8F2D9FBE}"/>
              </a:ext>
            </a:extLst>
          </p:cNvPr>
          <p:cNvSpPr txBox="1"/>
          <p:nvPr/>
        </p:nvSpPr>
        <p:spPr>
          <a:xfrm>
            <a:off x="514350" y="931334"/>
            <a:ext cx="6762750" cy="1200329"/>
          </a:xfrm>
          <a:prstGeom prst="rect">
            <a:avLst/>
          </a:prstGeom>
          <a:noFill/>
        </p:spPr>
        <p:txBody>
          <a:bodyPr wrap="square" rtlCol="0">
            <a:spAutoFit/>
          </a:bodyPr>
          <a:lstStyle/>
          <a:p>
            <a:pPr marL="285750" indent="-285750">
              <a:buFont typeface="Wingdings" panose="05000000000000000000" pitchFamily="2" charset="2"/>
              <a:buChar char="q"/>
            </a:pPr>
            <a:r>
              <a:rPr lang="en-US" dirty="0"/>
              <a:t>If the student goes below a 2.0 grade point average.</a:t>
            </a:r>
          </a:p>
          <a:p>
            <a:pPr marL="285750" indent="-285750">
              <a:buFont typeface="Wingdings" panose="05000000000000000000" pitchFamily="2" charset="2"/>
              <a:buChar char="q"/>
            </a:pPr>
            <a:r>
              <a:rPr lang="en-US" dirty="0"/>
              <a:t>If the student exhibits poor behavior and/or citizenship.</a:t>
            </a:r>
          </a:p>
          <a:p>
            <a:pPr marL="285750" indent="-285750">
              <a:buFont typeface="Wingdings" panose="05000000000000000000" pitchFamily="2" charset="2"/>
              <a:buChar char="q"/>
            </a:pPr>
            <a:r>
              <a:rPr lang="en-US" dirty="0"/>
              <a:t>If the student is placed in in-school suspension or is suspended from campus.</a:t>
            </a:r>
          </a:p>
        </p:txBody>
      </p:sp>
      <p:sp>
        <p:nvSpPr>
          <p:cNvPr id="8" name="Rectangle 7">
            <a:extLst>
              <a:ext uri="{FF2B5EF4-FFF2-40B4-BE49-F238E27FC236}">
                <a16:creationId xmlns:a16="http://schemas.microsoft.com/office/drawing/2014/main" id="{16873BF9-5728-4CB6-91B7-2D9DB31F0C58}"/>
              </a:ext>
            </a:extLst>
          </p:cNvPr>
          <p:cNvSpPr/>
          <p:nvPr/>
        </p:nvSpPr>
        <p:spPr>
          <a:xfrm>
            <a:off x="285750" y="2462540"/>
            <a:ext cx="7219950" cy="207817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8A2B8E3-EE6D-413F-8594-DAFC2C35A896}"/>
              </a:ext>
            </a:extLst>
          </p:cNvPr>
          <p:cNvSpPr/>
          <p:nvPr/>
        </p:nvSpPr>
        <p:spPr>
          <a:xfrm>
            <a:off x="2238375" y="2382112"/>
            <a:ext cx="3009900" cy="6078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nother shabby" panose="02000503000000020003" pitchFamily="2" charset="0"/>
              </a:rPr>
              <a:t>Attendance</a:t>
            </a:r>
          </a:p>
        </p:txBody>
      </p:sp>
      <p:sp>
        <p:nvSpPr>
          <p:cNvPr id="10" name="TextBox 9">
            <a:extLst>
              <a:ext uri="{FF2B5EF4-FFF2-40B4-BE49-F238E27FC236}">
                <a16:creationId xmlns:a16="http://schemas.microsoft.com/office/drawing/2014/main" id="{1EE2EAB8-C738-4347-959F-C6E0F2E88C3F}"/>
              </a:ext>
            </a:extLst>
          </p:cNvPr>
          <p:cNvSpPr txBox="1"/>
          <p:nvPr/>
        </p:nvSpPr>
        <p:spPr>
          <a:xfrm>
            <a:off x="285750" y="3048000"/>
            <a:ext cx="7219950" cy="1477328"/>
          </a:xfrm>
          <a:prstGeom prst="rect">
            <a:avLst/>
          </a:prstGeom>
          <a:noFill/>
        </p:spPr>
        <p:txBody>
          <a:bodyPr wrap="square" rtlCol="0">
            <a:spAutoFit/>
          </a:bodyPr>
          <a:lstStyle/>
          <a:p>
            <a:pPr algn="ctr"/>
            <a:r>
              <a:rPr lang="en-US" dirty="0"/>
              <a:t>Daily attendance is vital to student success in ALL courses. If your child has to miss a day due to illness or personal reasons, please make sure to call the attendance office so that the absence is marked as excused.</a:t>
            </a:r>
          </a:p>
          <a:p>
            <a:pPr algn="ctr"/>
            <a:r>
              <a:rPr lang="en-US" b="1" dirty="0"/>
              <a:t>3 </a:t>
            </a:r>
            <a:r>
              <a:rPr lang="en-US" b="1" dirty="0" err="1"/>
              <a:t>tardies</a:t>
            </a:r>
            <a:r>
              <a:rPr lang="en-US" b="1" dirty="0"/>
              <a:t>/unexcused absences will result in lunch detention and a call home. </a:t>
            </a:r>
          </a:p>
        </p:txBody>
      </p:sp>
      <p:sp>
        <p:nvSpPr>
          <p:cNvPr id="11" name="Rectangle 10">
            <a:extLst>
              <a:ext uri="{FF2B5EF4-FFF2-40B4-BE49-F238E27FC236}">
                <a16:creationId xmlns:a16="http://schemas.microsoft.com/office/drawing/2014/main" id="{76A721D2-41E8-4690-9499-975921FD74EA}"/>
              </a:ext>
            </a:extLst>
          </p:cNvPr>
          <p:cNvSpPr/>
          <p:nvPr/>
        </p:nvSpPr>
        <p:spPr>
          <a:xfrm>
            <a:off x="285750" y="4887278"/>
            <a:ext cx="7219950" cy="2336124"/>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AA4269F-B750-4433-A436-A3F57B3187F2}"/>
              </a:ext>
            </a:extLst>
          </p:cNvPr>
          <p:cNvSpPr/>
          <p:nvPr/>
        </p:nvSpPr>
        <p:spPr>
          <a:xfrm>
            <a:off x="285750" y="7460574"/>
            <a:ext cx="7219950" cy="253019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95E9D704-0C68-4B98-A608-BC97CBDEE973}"/>
              </a:ext>
            </a:extLst>
          </p:cNvPr>
          <p:cNvSpPr/>
          <p:nvPr/>
        </p:nvSpPr>
        <p:spPr>
          <a:xfrm>
            <a:off x="2076450" y="4624702"/>
            <a:ext cx="3543300" cy="6477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nother shabby" panose="02000503000000020003" pitchFamily="2" charset="0"/>
              </a:rPr>
              <a:t>Communication</a:t>
            </a:r>
          </a:p>
        </p:txBody>
      </p:sp>
      <p:sp>
        <p:nvSpPr>
          <p:cNvPr id="14" name="TextBox 13">
            <a:extLst>
              <a:ext uri="{FF2B5EF4-FFF2-40B4-BE49-F238E27FC236}">
                <a16:creationId xmlns:a16="http://schemas.microsoft.com/office/drawing/2014/main" id="{F5E30427-365A-4569-ACAE-4CBE7761A0D0}"/>
              </a:ext>
            </a:extLst>
          </p:cNvPr>
          <p:cNvSpPr txBox="1"/>
          <p:nvPr/>
        </p:nvSpPr>
        <p:spPr>
          <a:xfrm>
            <a:off x="504825" y="5126176"/>
            <a:ext cx="6762750" cy="2531462"/>
          </a:xfrm>
          <a:prstGeom prst="rect">
            <a:avLst/>
          </a:prstGeom>
          <a:noFill/>
        </p:spPr>
        <p:txBody>
          <a:bodyPr wrap="square" rtlCol="0">
            <a:spAutoFit/>
          </a:bodyPr>
          <a:lstStyle/>
          <a:p>
            <a:pPr marL="285750" indent="-285750">
              <a:buFont typeface="Wingdings" panose="05000000000000000000" pitchFamily="2" charset="2"/>
              <a:buChar char="q"/>
            </a:pPr>
            <a:r>
              <a:rPr lang="en-US" sz="1750" dirty="0"/>
              <a:t>The best way to reach me is through email. </a:t>
            </a:r>
          </a:p>
          <a:p>
            <a:pPr marL="285750" indent="-285750">
              <a:buFont typeface="Wingdings" panose="05000000000000000000" pitchFamily="2" charset="2"/>
              <a:buChar char="q"/>
            </a:pPr>
            <a:r>
              <a:rPr lang="en-US" sz="1750" dirty="0"/>
              <a:t>You and your student can access their grade through </a:t>
            </a:r>
            <a:r>
              <a:rPr lang="en-US" sz="1750" dirty="0" err="1"/>
              <a:t>StudentVue</a:t>
            </a:r>
            <a:r>
              <a:rPr lang="en-US" sz="1750" dirty="0"/>
              <a:t> and </a:t>
            </a:r>
            <a:r>
              <a:rPr lang="en-US" sz="1750" dirty="0" err="1"/>
              <a:t>ParentVue</a:t>
            </a:r>
            <a:r>
              <a:rPr lang="en-US" sz="1750" dirty="0"/>
              <a:t>: </a:t>
            </a:r>
            <a:r>
              <a:rPr lang="en-US" sz="1750" b="1" dirty="0"/>
              <a:t>parent.tusd1.org</a:t>
            </a:r>
          </a:p>
          <a:p>
            <a:pPr marL="285750" indent="-285750">
              <a:buFont typeface="Wingdings" panose="05000000000000000000" pitchFamily="2" charset="2"/>
              <a:buChar char="q"/>
            </a:pPr>
            <a:r>
              <a:rPr lang="en-US" sz="1750" dirty="0"/>
              <a:t>AVID’s main website: </a:t>
            </a:r>
            <a:r>
              <a:rPr lang="en-US" sz="1750" b="1" dirty="0"/>
              <a:t>avid.org</a:t>
            </a:r>
          </a:p>
          <a:p>
            <a:r>
              <a:rPr lang="en-US" sz="1750" b="1" dirty="0"/>
              <a:t>***Cell phones are not to be seen or heard in my classroom unless students have been given permission to use them for academic purposes. Your support of this procedure is vital to classroom success.</a:t>
            </a:r>
          </a:p>
          <a:p>
            <a:endParaRPr lang="en-US" dirty="0"/>
          </a:p>
          <a:p>
            <a:endParaRPr lang="en-US" dirty="0"/>
          </a:p>
        </p:txBody>
      </p:sp>
      <p:sp>
        <p:nvSpPr>
          <p:cNvPr id="15" name="Rectangle 14">
            <a:extLst>
              <a:ext uri="{FF2B5EF4-FFF2-40B4-BE49-F238E27FC236}">
                <a16:creationId xmlns:a16="http://schemas.microsoft.com/office/drawing/2014/main" id="{3BDD3F6C-A0F7-48BD-A07B-EFDF034E9B8B}"/>
              </a:ext>
            </a:extLst>
          </p:cNvPr>
          <p:cNvSpPr/>
          <p:nvPr/>
        </p:nvSpPr>
        <p:spPr>
          <a:xfrm>
            <a:off x="1971675" y="7391429"/>
            <a:ext cx="3543300" cy="3741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nother shabby" panose="02000503000000020003" pitchFamily="2" charset="0"/>
              </a:rPr>
              <a:t>About Mrs. Elias</a:t>
            </a:r>
          </a:p>
        </p:txBody>
      </p:sp>
      <p:sp>
        <p:nvSpPr>
          <p:cNvPr id="16" name="TextBox 15">
            <a:extLst>
              <a:ext uri="{FF2B5EF4-FFF2-40B4-BE49-F238E27FC236}">
                <a16:creationId xmlns:a16="http://schemas.microsoft.com/office/drawing/2014/main" id="{4709ADA3-4D07-44ED-96C7-346FE653B4ED}"/>
              </a:ext>
            </a:extLst>
          </p:cNvPr>
          <p:cNvSpPr txBox="1"/>
          <p:nvPr/>
        </p:nvSpPr>
        <p:spPr>
          <a:xfrm>
            <a:off x="285750" y="7724016"/>
            <a:ext cx="7219950" cy="2308324"/>
          </a:xfrm>
          <a:prstGeom prst="rect">
            <a:avLst/>
          </a:prstGeom>
          <a:noFill/>
        </p:spPr>
        <p:txBody>
          <a:bodyPr wrap="square" rtlCol="0">
            <a:spAutoFit/>
          </a:bodyPr>
          <a:lstStyle/>
          <a:p>
            <a:r>
              <a:rPr lang="en-US" dirty="0"/>
              <a:t>I was born and raised in Tucson and attended TUSD schools myself growing up! I received my Bachelor’s in English with a minor in Creative Writing from the University of Arizona. I received my Teaching Certificate in Secondary Education from Pima Community College and student taught right here at </a:t>
            </a:r>
            <a:r>
              <a:rPr lang="en-US" dirty="0" err="1"/>
              <a:t>Doolen</a:t>
            </a:r>
            <a:r>
              <a:rPr lang="en-US" dirty="0"/>
              <a:t>! I have a cat, Gatsby, named after the novel </a:t>
            </a:r>
            <a:r>
              <a:rPr lang="en-US" i="1" dirty="0"/>
              <a:t>The Great Gatsby</a:t>
            </a:r>
            <a:r>
              <a:rPr lang="en-US" dirty="0"/>
              <a:t>. I love AVID because it prepares students in every way for a successful academic future as well as provides them with a home away home. I’m so excited to be able to be a part of the AVID family!</a:t>
            </a:r>
          </a:p>
        </p:txBody>
      </p:sp>
    </p:spTree>
    <p:extLst>
      <p:ext uri="{BB962C8B-B14F-4D97-AF65-F5344CB8AC3E}">
        <p14:creationId xmlns:p14="http://schemas.microsoft.com/office/powerpoint/2010/main" val="3621063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327316A-FAFD-40BD-8C05-CBF543E76F97}"/>
              </a:ext>
            </a:extLst>
          </p:cNvPr>
          <p:cNvSpPr/>
          <p:nvPr/>
        </p:nvSpPr>
        <p:spPr>
          <a:xfrm>
            <a:off x="285750" y="550334"/>
            <a:ext cx="7219950" cy="175471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Please have your student turn in the bottom part of this page with both of your signatures by Monday, August 6</a:t>
            </a:r>
            <a:r>
              <a:rPr lang="en-US" baseline="30000" dirty="0">
                <a:solidFill>
                  <a:schemeClr val="tx1"/>
                </a:solidFill>
              </a:rPr>
              <a:t>th</a:t>
            </a:r>
            <a:r>
              <a:rPr lang="en-US" dirty="0">
                <a:solidFill>
                  <a:schemeClr val="tx1"/>
                </a:solidFill>
              </a:rPr>
              <a:t>. AVID contracts will be sent out next week, so please be on the look out! I hope to meet you and your family soon </a:t>
            </a:r>
            <a:r>
              <a:rPr lang="en-US" dirty="0">
                <a:solidFill>
                  <a:schemeClr val="tx1"/>
                </a:solidFill>
                <a:sym typeface="Wingdings" panose="05000000000000000000" pitchFamily="2" charset="2"/>
              </a:rPr>
              <a:t> </a:t>
            </a:r>
            <a:endParaRPr lang="en-US" dirty="0">
              <a:solidFill>
                <a:schemeClr val="tx1"/>
              </a:solidFill>
            </a:endParaRPr>
          </a:p>
        </p:txBody>
      </p:sp>
      <p:sp>
        <p:nvSpPr>
          <p:cNvPr id="5" name="TextBox 4">
            <a:extLst>
              <a:ext uri="{FF2B5EF4-FFF2-40B4-BE49-F238E27FC236}">
                <a16:creationId xmlns:a16="http://schemas.microsoft.com/office/drawing/2014/main" id="{84711CE1-043B-434F-A825-8A1CFE85A271}"/>
              </a:ext>
            </a:extLst>
          </p:cNvPr>
          <p:cNvSpPr txBox="1"/>
          <p:nvPr/>
        </p:nvSpPr>
        <p:spPr>
          <a:xfrm>
            <a:off x="285750" y="2686050"/>
            <a:ext cx="7219950" cy="3416320"/>
          </a:xfrm>
          <a:prstGeom prst="rect">
            <a:avLst/>
          </a:prstGeom>
          <a:noFill/>
        </p:spPr>
        <p:txBody>
          <a:bodyPr wrap="square" rtlCol="0">
            <a:spAutoFit/>
          </a:bodyPr>
          <a:lstStyle/>
          <a:p>
            <a:r>
              <a:rPr lang="en-US" dirty="0"/>
              <a:t>- - - - - - - - - - - - - - - - - - - - - - - -  CUT HERE- - - - - - - - - - - - - - - - - - - - - - - - - - </a:t>
            </a:r>
          </a:p>
          <a:p>
            <a:endParaRPr lang="en-US" dirty="0"/>
          </a:p>
          <a:p>
            <a:r>
              <a:rPr lang="en-US" dirty="0" err="1"/>
              <a:t>I_____________________have</a:t>
            </a:r>
            <a:r>
              <a:rPr lang="en-US" dirty="0"/>
              <a:t> read the AVID syllabus and have reviewed</a:t>
            </a:r>
          </a:p>
          <a:p>
            <a:r>
              <a:rPr lang="en-US" dirty="0"/>
              <a:t>   (parent/guardian name)</a:t>
            </a:r>
          </a:p>
          <a:p>
            <a:r>
              <a:rPr lang="en-US" dirty="0"/>
              <a:t> the expectations with my student _____________________.</a:t>
            </a:r>
          </a:p>
          <a:p>
            <a:r>
              <a:rPr lang="en-US" dirty="0"/>
              <a:t>			          	  (child’s name)</a:t>
            </a:r>
          </a:p>
          <a:p>
            <a:endParaRPr lang="en-US" dirty="0"/>
          </a:p>
          <a:p>
            <a:r>
              <a:rPr lang="en-US" dirty="0"/>
              <a:t>The best way to reach me (parent/guardian) is by email/phone.</a:t>
            </a:r>
          </a:p>
          <a:p>
            <a:r>
              <a:rPr lang="en-US" dirty="0"/>
              <a:t>					 (circle one)</a:t>
            </a:r>
          </a:p>
          <a:p>
            <a:endParaRPr lang="en-US" dirty="0"/>
          </a:p>
          <a:p>
            <a:r>
              <a:rPr lang="en-US" dirty="0"/>
              <a:t>Parent/guardian signature: ________________________ Date: __________</a:t>
            </a:r>
          </a:p>
          <a:p>
            <a:r>
              <a:rPr lang="en-US" dirty="0"/>
              <a:t>Student signature: ________________________ Date: __________</a:t>
            </a:r>
          </a:p>
        </p:txBody>
      </p:sp>
    </p:spTree>
    <p:extLst>
      <p:ext uri="{BB962C8B-B14F-4D97-AF65-F5344CB8AC3E}">
        <p14:creationId xmlns:p14="http://schemas.microsoft.com/office/powerpoint/2010/main" val="10945500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DE325D48-FD0D-7349-8A30-779406EF7624}" vid="{97A75D91-5E91-8C42-9535-AC81E16E0D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Worksheet</Template>
  <TotalTime>566</TotalTime>
  <Words>768</Words>
  <Application>Microsoft Office PowerPoint</Application>
  <PresentationFormat>Custom</PresentationFormat>
  <Paragraphs>97</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AGSorryNotSorry Medium</vt:lpstr>
      <vt:lpstr>AGTacoTuesday Medium</vt:lpstr>
      <vt:lpstr>Another shabby</vt:lpstr>
      <vt:lpstr>Arial</vt:lpstr>
      <vt:lpstr>Babbling1 Medium</vt:lpstr>
      <vt:lpstr>BabblingTeacher Medium</vt:lpstr>
      <vt:lpstr>Calibri</vt:lpstr>
      <vt:lpstr>Calibri Light</vt:lpstr>
      <vt:lpstr>Wingdings</vt:lpstr>
      <vt:lpstr>Office Theme</vt:lpstr>
      <vt:lpstr>Syllabus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Mrs. foster</dc:title>
  <dc:creator>Lisanne Schmidt</dc:creator>
  <cp:lastModifiedBy>Elias, Sarah</cp:lastModifiedBy>
  <cp:revision>133</cp:revision>
  <cp:lastPrinted>2018-07-20T02:51:11Z</cp:lastPrinted>
  <dcterms:created xsi:type="dcterms:W3CDTF">2017-08-20T16:43:57Z</dcterms:created>
  <dcterms:modified xsi:type="dcterms:W3CDTF">2018-08-01T16:38:37Z</dcterms:modified>
</cp:coreProperties>
</file>